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6" r:id="rId2"/>
    <p:sldId id="257" r:id="rId3"/>
    <p:sldId id="273" r:id="rId4"/>
    <p:sldId id="275" r:id="rId5"/>
    <p:sldId id="283" r:id="rId6"/>
    <p:sldId id="265" r:id="rId7"/>
    <p:sldId id="277" r:id="rId8"/>
    <p:sldId id="279" r:id="rId9"/>
    <p:sldId id="280" r:id="rId10"/>
    <p:sldId id="258" r:id="rId11"/>
    <p:sldId id="270" r:id="rId12"/>
    <p:sldId id="259" r:id="rId13"/>
    <p:sldId id="268" r:id="rId14"/>
    <p:sldId id="286" r:id="rId15"/>
    <p:sldId id="291" r:id="rId16"/>
    <p:sldId id="262" r:id="rId17"/>
    <p:sldId id="272" r:id="rId18"/>
    <p:sldId id="292" r:id="rId19"/>
    <p:sldId id="293" r:id="rId20"/>
    <p:sldId id="261" r:id="rId21"/>
    <p:sldId id="287" r:id="rId22"/>
    <p:sldId id="263" r:id="rId23"/>
    <p:sldId id="269" r:id="rId24"/>
    <p:sldId id="274" r:id="rId25"/>
    <p:sldId id="284" r:id="rId26"/>
    <p:sldId id="295" r:id="rId27"/>
    <p:sldId id="294" r:id="rId28"/>
    <p:sldId id="267" r:id="rId29"/>
    <p:sldId id="2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y Lo" initials="EL"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1651"/>
    <a:srgbClr val="007744"/>
    <a:srgbClr val="009051"/>
    <a:srgbClr val="008F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55"/>
    <p:restoredTop sz="76661"/>
  </p:normalViewPr>
  <p:slideViewPr>
    <p:cSldViewPr snapToGrid="0" snapToObjects="1">
      <p:cViewPr>
        <p:scale>
          <a:sx n="97" d="100"/>
          <a:sy n="97" d="100"/>
        </p:scale>
        <p:origin x="552"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5148E-730F-4C48-B74B-64829F0E78D1}" type="datetimeFigureOut">
              <a:rPr lang="en-US" smtClean="0"/>
              <a:t>8/10/17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449E5-07BC-E74B-9748-EF28C4D12E8A}" type="slidenum">
              <a:rPr lang="en-US" smtClean="0"/>
              <a:t>‹#›</a:t>
            </a:fld>
            <a:endParaRPr lang="en-US"/>
          </a:p>
        </p:txBody>
      </p:sp>
    </p:spTree>
    <p:extLst>
      <p:ext uri="{BB962C8B-B14F-4D97-AF65-F5344CB8AC3E}">
        <p14:creationId xmlns:p14="http://schemas.microsoft.com/office/powerpoint/2010/main" val="717606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PacBio</a:t>
            </a:r>
            <a:r>
              <a:rPr lang="en-US" dirty="0" smtClean="0"/>
              <a:t> conflict of interest </a:t>
            </a:r>
            <a:r>
              <a:rPr lang="en-US" baseline="0" dirty="0" smtClean="0"/>
              <a:t> Specifically </a:t>
            </a:r>
            <a:r>
              <a:rPr lang="en-US" baseline="0" dirty="0" smtClean="0"/>
              <a:t>for long SMRT reads from </a:t>
            </a:r>
            <a:r>
              <a:rPr lang="en-US" baseline="0" dirty="0" err="1" smtClean="0"/>
              <a:t>PacBio</a:t>
            </a:r>
            <a:r>
              <a:rPr lang="en-US" baseline="0" dirty="0" smtClean="0"/>
              <a:t>, but probably good with other long </a:t>
            </a:r>
            <a:r>
              <a:rPr lang="en-US" baseline="0" dirty="0" smtClean="0"/>
              <a:t>reads.</a:t>
            </a:r>
            <a:endParaRPr lang="en-US" baseline="0" dirty="0" smtClean="0"/>
          </a:p>
        </p:txBody>
      </p:sp>
      <p:sp>
        <p:nvSpPr>
          <p:cNvPr id="4" name="Slide Number Placeholder 3"/>
          <p:cNvSpPr>
            <a:spLocks noGrp="1"/>
          </p:cNvSpPr>
          <p:nvPr>
            <p:ph type="sldNum" sz="quarter" idx="10"/>
          </p:nvPr>
        </p:nvSpPr>
        <p:spPr/>
        <p:txBody>
          <a:bodyPr/>
          <a:lstStyle/>
          <a:p>
            <a:fld id="{867449E5-07BC-E74B-9748-EF28C4D12E8A}" type="slidenum">
              <a:rPr lang="en-US" smtClean="0"/>
              <a:t>1</a:t>
            </a:fld>
            <a:endParaRPr lang="en-US"/>
          </a:p>
        </p:txBody>
      </p:sp>
    </p:spTree>
    <p:extLst>
      <p:ext uri="{BB962C8B-B14F-4D97-AF65-F5344CB8AC3E}">
        <p14:creationId xmlns:p14="http://schemas.microsoft.com/office/powerpoint/2010/main" val="1784541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13</a:t>
            </a:fld>
            <a:endParaRPr lang="en-US"/>
          </a:p>
        </p:txBody>
      </p:sp>
    </p:spTree>
    <p:extLst>
      <p:ext uri="{BB962C8B-B14F-4D97-AF65-F5344CB8AC3E}">
        <p14:creationId xmlns:p14="http://schemas.microsoft.com/office/powerpoint/2010/main" val="1261107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14</a:t>
            </a:fld>
            <a:endParaRPr lang="en-US"/>
          </a:p>
        </p:txBody>
      </p:sp>
    </p:spTree>
    <p:extLst>
      <p:ext uri="{BB962C8B-B14F-4D97-AF65-F5344CB8AC3E}">
        <p14:creationId xmlns:p14="http://schemas.microsoft.com/office/powerpoint/2010/main" val="1770083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tracers to identify bubbles</a:t>
            </a:r>
          </a:p>
          <a:p>
            <a:r>
              <a:rPr lang="en-US" dirty="0" smtClean="0"/>
              <a:t>Remove nested</a:t>
            </a:r>
            <a:r>
              <a:rPr lang="en-US" baseline="0" dirty="0" smtClean="0"/>
              <a:t> bubbles, loops, tangled nested bubbles</a:t>
            </a:r>
          </a:p>
          <a:p>
            <a:r>
              <a:rPr lang="en-US" baseline="0" dirty="0" smtClean="0"/>
              <a:t>If nested bubble, take the larger bubble and ignore the smaller one</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15</a:t>
            </a:fld>
            <a:endParaRPr lang="en-US"/>
          </a:p>
        </p:txBody>
      </p:sp>
    </p:spTree>
    <p:extLst>
      <p:ext uri="{BB962C8B-B14F-4D97-AF65-F5344CB8AC3E}">
        <p14:creationId xmlns:p14="http://schemas.microsoft.com/office/powerpoint/2010/main" val="1866766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Associated </a:t>
            </a:r>
            <a:r>
              <a:rPr lang="en-US" dirty="0" err="1" smtClean="0"/>
              <a:t>contigs</a:t>
            </a:r>
            <a:r>
              <a:rPr lang="en-US" dirty="0" smtClean="0"/>
              <a:t> “have</a:t>
            </a:r>
            <a:r>
              <a:rPr lang="en-US" baseline="0" dirty="0" smtClean="0"/>
              <a:t> a large number of variations relative to the primary </a:t>
            </a:r>
            <a:r>
              <a:rPr lang="en-US" baseline="0" dirty="0" err="1" smtClean="0"/>
              <a:t>contigs</a:t>
            </a:r>
            <a:r>
              <a:rPr lang="en-US" baseline="0" dirty="0" smtClean="0"/>
              <a:t>”</a:t>
            </a:r>
          </a:p>
          <a:p>
            <a:r>
              <a:rPr lang="en-US" baseline="0" dirty="0" smtClean="0"/>
              <a:t>Primary </a:t>
            </a:r>
            <a:r>
              <a:rPr lang="en-US" baseline="0" dirty="0" err="1" smtClean="0"/>
              <a:t>contigs</a:t>
            </a:r>
            <a:r>
              <a:rPr lang="en-US" baseline="0" dirty="0" smtClean="0"/>
              <a:t> are still haplotype fused, meaning different parts may still come from different </a:t>
            </a:r>
            <a:r>
              <a:rPr lang="en-US" baseline="0" dirty="0" smtClean="0"/>
              <a:t>haplotypes</a:t>
            </a:r>
            <a:endParaRPr lang="en-US" baseline="0" dirty="0" smtClean="0"/>
          </a:p>
        </p:txBody>
      </p:sp>
      <p:sp>
        <p:nvSpPr>
          <p:cNvPr id="4" name="Slide Number Placeholder 3"/>
          <p:cNvSpPr>
            <a:spLocks noGrp="1"/>
          </p:cNvSpPr>
          <p:nvPr>
            <p:ph type="sldNum" sz="quarter" idx="10"/>
          </p:nvPr>
        </p:nvSpPr>
        <p:spPr/>
        <p:txBody>
          <a:bodyPr/>
          <a:lstStyle/>
          <a:p>
            <a:fld id="{867449E5-07BC-E74B-9748-EF28C4D12E8A}" type="slidenum">
              <a:rPr lang="en-US" smtClean="0"/>
              <a:t>16</a:t>
            </a:fld>
            <a:endParaRPr lang="en-US"/>
          </a:p>
        </p:txBody>
      </p:sp>
    </p:spTree>
    <p:extLst>
      <p:ext uri="{BB962C8B-B14F-4D97-AF65-F5344CB8AC3E}">
        <p14:creationId xmlns:p14="http://schemas.microsoft.com/office/powerpoint/2010/main" val="174797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haplotype-fused</a:t>
            </a:r>
            <a:r>
              <a:rPr lang="en-US" baseline="0" dirty="0" smtClean="0"/>
              <a:t> assembly, e</a:t>
            </a:r>
            <a:r>
              <a:rPr lang="en-US" dirty="0" smtClean="0"/>
              <a:t>ach </a:t>
            </a:r>
            <a:r>
              <a:rPr lang="en-US" dirty="0" err="1" smtClean="0"/>
              <a:t>contig</a:t>
            </a:r>
            <a:r>
              <a:rPr lang="en-US" dirty="0" smtClean="0"/>
              <a:t> is just a tiling</a:t>
            </a:r>
            <a:r>
              <a:rPr lang="en-US" baseline="0" dirty="0" smtClean="0"/>
              <a:t> sequence from the subsequences of a set of error-corrected reads</a:t>
            </a:r>
          </a:p>
          <a:p>
            <a:r>
              <a:rPr lang="en-US" baseline="0" dirty="0" smtClean="0"/>
              <a:t>Some of the raw reads haven’t been associated with any </a:t>
            </a:r>
            <a:r>
              <a:rPr lang="en-US" baseline="0" dirty="0" err="1" smtClean="0"/>
              <a:t>contigs</a:t>
            </a:r>
            <a:r>
              <a:rPr lang="en-US" baseline="0" dirty="0" smtClean="0"/>
              <a:t> yet</a:t>
            </a:r>
          </a:p>
          <a:p>
            <a:r>
              <a:rPr lang="en-US" baseline="0" dirty="0" smtClean="0"/>
              <a:t>In order to do the phasing, need to identify all raw-read-to-</a:t>
            </a:r>
            <a:r>
              <a:rPr lang="en-US" baseline="0" dirty="0" err="1" smtClean="0"/>
              <a:t>contig</a:t>
            </a:r>
            <a:r>
              <a:rPr lang="en-US" baseline="0" dirty="0" smtClean="0"/>
              <a:t> associations by tracing the </a:t>
            </a:r>
            <a:r>
              <a:rPr lang="en-US" baseline="0" dirty="0" err="1" smtClean="0"/>
              <a:t>contigs</a:t>
            </a:r>
            <a:r>
              <a:rPr lang="en-US" baseline="0" dirty="0" smtClean="0"/>
              <a:t> to find where each read is most likely to be associated using BLASR aligner, which is the original </a:t>
            </a:r>
            <a:r>
              <a:rPr lang="en-US" baseline="0" dirty="0" err="1" smtClean="0"/>
              <a:t>PacBio</a:t>
            </a:r>
            <a:r>
              <a:rPr lang="en-US" baseline="0" dirty="0" smtClean="0"/>
              <a:t> aligner</a:t>
            </a:r>
          </a:p>
          <a:p>
            <a:r>
              <a:rPr lang="en-US" baseline="0" dirty="0" smtClean="0"/>
              <a:t>Reads get grouped into sets associated with each </a:t>
            </a:r>
            <a:r>
              <a:rPr lang="en-US" baseline="0" dirty="0" err="1" smtClean="0"/>
              <a:t>contig</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18</a:t>
            </a:fld>
            <a:endParaRPr lang="en-US"/>
          </a:p>
        </p:txBody>
      </p:sp>
    </p:spTree>
    <p:extLst>
      <p:ext uri="{BB962C8B-B14F-4D97-AF65-F5344CB8AC3E}">
        <p14:creationId xmlns:p14="http://schemas.microsoft.com/office/powerpoint/2010/main" val="702363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Randomly initialize phases for each het-SNP site</a:t>
            </a:r>
            <a:endParaRPr lang="en-US" baseline="0" dirty="0"/>
          </a:p>
          <a:p>
            <a:pPr marL="228600" indent="-228600">
              <a:buAutoNum type="arabicPeriod"/>
            </a:pPr>
            <a:r>
              <a:rPr lang="en-US" baseline="0" dirty="0" smtClean="0"/>
              <a:t>For any pair of sites that have shared reads mapped on, calculate the coupling score, which is the number of reads that support that particular phase. Keep the phase with the better coupling score.</a:t>
            </a:r>
          </a:p>
          <a:p>
            <a:pPr marL="228600" indent="-228600">
              <a:buAutoNum type="arabicPeriod"/>
            </a:pPr>
            <a:r>
              <a:rPr lang="en-US" baseline="0" dirty="0" smtClean="0"/>
              <a:t>Use a greedy flipping phase assignment algorithm that scores and flips het-SNPs until scores are optimized.</a:t>
            </a:r>
          </a:p>
          <a:p>
            <a:pPr marL="228600" indent="-228600">
              <a:buAutoNum type="arabicPeriod"/>
            </a:pPr>
            <a:r>
              <a:rPr lang="en-US" baseline="0" dirty="0" smtClean="0"/>
              <a:t>The output is groups of het-SNPs along the reference that are grouped into different haplotype blocks</a:t>
            </a:r>
          </a:p>
          <a:p>
            <a:pPr marL="0" indent="0">
              <a:buNone/>
            </a:pPr>
            <a:r>
              <a:rPr lang="en-US" baseline="0" dirty="0" smtClean="0"/>
              <a:t>Panel (d) shows a the coupling scores for a block of the genome before and after phasing</a:t>
            </a:r>
          </a:p>
        </p:txBody>
      </p:sp>
      <p:sp>
        <p:nvSpPr>
          <p:cNvPr id="4" name="Slide Number Placeholder 3"/>
          <p:cNvSpPr>
            <a:spLocks noGrp="1"/>
          </p:cNvSpPr>
          <p:nvPr>
            <p:ph type="sldNum" sz="quarter" idx="10"/>
          </p:nvPr>
        </p:nvSpPr>
        <p:spPr/>
        <p:txBody>
          <a:bodyPr/>
          <a:lstStyle/>
          <a:p>
            <a:fld id="{867449E5-07BC-E74B-9748-EF28C4D12E8A}" type="slidenum">
              <a:rPr lang="en-US" smtClean="0"/>
              <a:t>20</a:t>
            </a:fld>
            <a:endParaRPr lang="en-US"/>
          </a:p>
        </p:txBody>
      </p:sp>
    </p:spTree>
    <p:extLst>
      <p:ext uri="{BB962C8B-B14F-4D97-AF65-F5344CB8AC3E}">
        <p14:creationId xmlns:p14="http://schemas.microsoft.com/office/powerpoint/2010/main" val="87124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have the phased haplotype</a:t>
            </a:r>
            <a:r>
              <a:rPr lang="en-US" baseline="0" dirty="0" smtClean="0"/>
              <a:t> blocks from the phasing step, you merge those to the haplotype-fused assembly graph (in yellow) to generate an intermediate graph. </a:t>
            </a:r>
          </a:p>
          <a:p>
            <a:r>
              <a:rPr lang="en-US" baseline="0" dirty="0" smtClean="0"/>
              <a:t>Then remove the edges that occur between the different phases to disconnect the two haplotypes.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the same time, you also go back and assign phases to raw reads, t</a:t>
            </a:r>
            <a:r>
              <a:rPr lang="en-US" dirty="0" smtClean="0"/>
              <a:t>hen use the phased reads to construct</a:t>
            </a:r>
            <a:r>
              <a:rPr lang="en-US" baseline="0" dirty="0" smtClean="0"/>
              <a:t> tiling paths for the two </a:t>
            </a:r>
            <a:r>
              <a:rPr lang="en-US" baseline="0" dirty="0" err="1" smtClean="0"/>
              <a:t>haplotigs</a:t>
            </a:r>
            <a:r>
              <a:rPr lang="en-US" baseline="0" dirty="0" smtClean="0"/>
              <a:t> that were generated.</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21</a:t>
            </a:fld>
            <a:endParaRPr lang="en-US"/>
          </a:p>
        </p:txBody>
      </p:sp>
    </p:spTree>
    <p:extLst>
      <p:ext uri="{BB962C8B-B14F-4D97-AF65-F5344CB8AC3E}">
        <p14:creationId xmlns:p14="http://schemas.microsoft.com/office/powerpoint/2010/main" val="1920703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a:t>
            </a:r>
            <a:r>
              <a:rPr lang="en-US" baseline="0" dirty="0" smtClean="0"/>
              <a:t> Quiver to the tiling paths of the </a:t>
            </a:r>
            <a:r>
              <a:rPr lang="en-US" baseline="0" dirty="0" err="1" smtClean="0"/>
              <a:t>haplotigs</a:t>
            </a:r>
            <a:r>
              <a:rPr lang="en-US" baseline="0" dirty="0" smtClean="0"/>
              <a:t> to get an accurate consensus sequence for each haplotype</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22</a:t>
            </a:fld>
            <a:endParaRPr lang="en-US"/>
          </a:p>
        </p:txBody>
      </p:sp>
    </p:spTree>
    <p:extLst>
      <p:ext uri="{BB962C8B-B14F-4D97-AF65-F5344CB8AC3E}">
        <p14:creationId xmlns:p14="http://schemas.microsoft.com/office/powerpoint/2010/main" val="1857897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Example</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primary </a:t>
            </a:r>
            <a:r>
              <a:rPr lang="en-US" sz="1200" kern="1200" dirty="0" err="1" smtClean="0">
                <a:solidFill>
                  <a:schemeClr val="tx1"/>
                </a:solidFill>
                <a:effectLst/>
                <a:latin typeface="+mn-lt"/>
                <a:ea typeface="+mn-ea"/>
                <a:cs typeface="+mn-cs"/>
              </a:rPr>
              <a:t>contig</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haplotig</a:t>
            </a:r>
            <a:r>
              <a:rPr lang="en-US" sz="1200" kern="1200" baseline="0" dirty="0" smtClean="0">
                <a:solidFill>
                  <a:schemeClr val="tx1"/>
                </a:solidFill>
                <a:effectLst/>
                <a:latin typeface="+mn-lt"/>
                <a:ea typeface="+mn-ea"/>
                <a:cs typeface="+mn-cs"/>
              </a:rPr>
              <a:t> construction for </a:t>
            </a:r>
            <a:r>
              <a:rPr lang="en-US" sz="1200" kern="1200" dirty="0" smtClean="0">
                <a:solidFill>
                  <a:schemeClr val="tx1"/>
                </a:solidFill>
                <a:effectLst/>
                <a:latin typeface="+mn-lt"/>
                <a:ea typeface="+mn-ea"/>
                <a:cs typeface="+mn-cs"/>
              </a:rPr>
              <a:t>C. </a:t>
            </a:r>
            <a:r>
              <a:rPr lang="en-US" sz="1200" kern="1200" dirty="0" err="1" smtClean="0">
                <a:solidFill>
                  <a:schemeClr val="tx1"/>
                </a:solidFill>
                <a:effectLst/>
                <a:latin typeface="+mn-lt"/>
                <a:ea typeface="+mn-ea"/>
                <a:cs typeface="+mn-cs"/>
              </a:rPr>
              <a:t>pyxidata</a:t>
            </a:r>
            <a:r>
              <a:rPr lang="en-US" sz="1200" kern="1200" dirty="0" smtClean="0">
                <a:solidFill>
                  <a:schemeClr val="tx1"/>
                </a:solidFill>
                <a:effectLst/>
                <a:latin typeface="+mn-lt"/>
                <a:ea typeface="+mn-ea"/>
                <a:cs typeface="+mn-cs"/>
              </a:rPr>
              <a:t> genome assembly</a:t>
            </a:r>
          </a:p>
          <a:p>
            <a:pPr marL="228600" indent="-228600">
              <a:buAutoNum type="arabicPeriod"/>
            </a:pPr>
            <a:r>
              <a:rPr lang="en-US" sz="1200" kern="1200" dirty="0" smtClean="0">
                <a:solidFill>
                  <a:schemeClr val="tx1"/>
                </a:solidFill>
                <a:effectLst/>
                <a:latin typeface="+mn-lt"/>
                <a:ea typeface="+mn-ea"/>
                <a:cs typeface="+mn-cs"/>
              </a:rPr>
              <a:t>Along the initial primary </a:t>
            </a:r>
            <a:r>
              <a:rPr lang="en-US" sz="1200" kern="1200" dirty="0" err="1" smtClean="0">
                <a:solidFill>
                  <a:schemeClr val="tx1"/>
                </a:solidFill>
                <a:effectLst/>
                <a:latin typeface="+mn-lt"/>
                <a:ea typeface="+mn-ea"/>
                <a:cs typeface="+mn-cs"/>
              </a:rPr>
              <a:t>contig</a:t>
            </a:r>
            <a:r>
              <a:rPr lang="en-US" sz="1200" kern="1200" dirty="0" smtClean="0">
                <a:solidFill>
                  <a:schemeClr val="tx1"/>
                </a:solidFill>
                <a:effectLst/>
                <a:latin typeface="+mn-lt"/>
                <a:ea typeface="+mn-ea"/>
                <a:cs typeface="+mn-cs"/>
              </a:rPr>
              <a:t>, there are 4 haplotype blocks and an un-phased region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unphased</a:t>
            </a:r>
            <a:r>
              <a:rPr lang="en-US" sz="1200" kern="1200" baseline="0" dirty="0" smtClean="0">
                <a:solidFill>
                  <a:schemeClr val="tx1"/>
                </a:solidFill>
                <a:effectLst/>
                <a:latin typeface="+mn-lt"/>
                <a:ea typeface="+mn-ea"/>
                <a:cs typeface="+mn-cs"/>
              </a:rPr>
              <a:t> because not enough coverage or heterozygosity).</a:t>
            </a:r>
            <a:endParaRPr lang="en-US" sz="1200" kern="1200" dirty="0" smtClean="0">
              <a:solidFill>
                <a:schemeClr val="tx1"/>
              </a:solidFill>
              <a:effectLst/>
              <a:latin typeface="+mn-lt"/>
              <a:ea typeface="+mn-ea"/>
              <a:cs typeface="+mn-cs"/>
            </a:endParaRPr>
          </a:p>
          <a:p>
            <a:pPr marL="228600" indent="-228600">
              <a:buAutoNum type="arabicPeriod"/>
            </a:pPr>
            <a:r>
              <a:rPr lang="en-US" sz="1200" kern="1200" dirty="0" smtClean="0">
                <a:solidFill>
                  <a:schemeClr val="tx1"/>
                </a:solidFill>
                <a:effectLst/>
                <a:latin typeface="+mn-lt"/>
                <a:ea typeface="+mn-ea"/>
                <a:cs typeface="+mn-cs"/>
              </a:rPr>
              <a:t>FALCON-Unzip</a:t>
            </a:r>
            <a:r>
              <a:rPr lang="en-US" sz="1200" kern="1200" baseline="0" dirty="0" smtClean="0">
                <a:solidFill>
                  <a:schemeClr val="tx1"/>
                </a:solidFill>
                <a:effectLst/>
                <a:latin typeface="+mn-lt"/>
                <a:ea typeface="+mn-ea"/>
                <a:cs typeface="+mn-cs"/>
              </a:rPr>
              <a:t> brings back </a:t>
            </a:r>
            <a:r>
              <a:rPr lang="en-US" sz="1200" kern="1200" dirty="0" smtClean="0">
                <a:solidFill>
                  <a:schemeClr val="tx1"/>
                </a:solidFill>
                <a:effectLst/>
                <a:latin typeface="+mn-lt"/>
                <a:ea typeface="+mn-ea"/>
                <a:cs typeface="+mn-cs"/>
              </a:rPr>
              <a:t>back some reads to fully reconstruct </a:t>
            </a:r>
            <a:r>
              <a:rPr lang="en-US" sz="1200" kern="1200" dirty="0" err="1" smtClean="0">
                <a:solidFill>
                  <a:schemeClr val="tx1"/>
                </a:solidFill>
                <a:effectLst/>
                <a:latin typeface="+mn-lt"/>
                <a:ea typeface="+mn-ea"/>
                <a:cs typeface="+mn-cs"/>
              </a:rPr>
              <a:t>haplotigs</a:t>
            </a:r>
            <a:r>
              <a:rPr lang="en-US" sz="1200" kern="1200" dirty="0" smtClean="0">
                <a:solidFill>
                  <a:schemeClr val="tx1"/>
                </a:solidFill>
                <a:effectLst/>
                <a:latin typeface="+mn-lt"/>
                <a:ea typeface="+mn-ea"/>
                <a:cs typeface="+mn-cs"/>
              </a:rPr>
              <a:t>. </a:t>
            </a:r>
          </a:p>
          <a:p>
            <a:pPr marL="228600" indent="-228600">
              <a:buAutoNum type="arabicPeriod"/>
            </a:pPr>
            <a:r>
              <a:rPr lang="en-US" sz="1200" kern="1200" dirty="0" smtClean="0">
                <a:solidFill>
                  <a:schemeClr val="tx1"/>
                </a:solidFill>
                <a:effectLst/>
                <a:latin typeface="+mn-lt"/>
                <a:ea typeface="+mn-ea"/>
                <a:cs typeface="+mn-cs"/>
              </a:rPr>
              <a:t>Then remove edges</a:t>
            </a:r>
            <a:r>
              <a:rPr lang="en-US" sz="1200" kern="1200" baseline="0" dirty="0" smtClean="0">
                <a:solidFill>
                  <a:schemeClr val="tx1"/>
                </a:solidFill>
                <a:effectLst/>
                <a:latin typeface="+mn-lt"/>
                <a:ea typeface="+mn-ea"/>
                <a:cs typeface="+mn-cs"/>
              </a:rPr>
              <a:t> connecting the separate haplotypes</a:t>
            </a:r>
            <a:endParaRPr lang="en-US" sz="1200" kern="1200" dirty="0" smtClean="0">
              <a:solidFill>
                <a:schemeClr val="tx1"/>
              </a:solidFill>
              <a:effectLst/>
              <a:latin typeface="+mn-lt"/>
              <a:ea typeface="+mn-ea"/>
              <a:cs typeface="+mn-cs"/>
            </a:endParaRPr>
          </a:p>
          <a:p>
            <a:pPr marL="228600" indent="-228600">
              <a:buAutoNum type="arabicPeriod"/>
            </a:pPr>
            <a:r>
              <a:rPr lang="en-US" sz="1200" kern="1200" dirty="0" smtClean="0">
                <a:solidFill>
                  <a:schemeClr val="tx1"/>
                </a:solidFill>
                <a:effectLst/>
                <a:latin typeface="+mn-lt"/>
                <a:ea typeface="+mn-ea"/>
                <a:cs typeface="+mn-cs"/>
              </a:rPr>
              <a:t>The four initial blocks for each</a:t>
            </a:r>
            <a:r>
              <a:rPr lang="en-US" sz="1200" kern="1200" baseline="0" dirty="0" smtClean="0">
                <a:solidFill>
                  <a:schemeClr val="tx1"/>
                </a:solidFill>
                <a:effectLst/>
                <a:latin typeface="+mn-lt"/>
                <a:ea typeface="+mn-ea"/>
                <a:cs typeface="+mn-cs"/>
              </a:rPr>
              <a:t> haplotype </a:t>
            </a:r>
            <a:r>
              <a:rPr lang="en-US" sz="1200" kern="1200" dirty="0" smtClean="0">
                <a:solidFill>
                  <a:schemeClr val="tx1"/>
                </a:solidFill>
                <a:effectLst/>
                <a:latin typeface="+mn-lt"/>
                <a:ea typeface="+mn-ea"/>
                <a:cs typeface="+mn-cs"/>
              </a:rPr>
              <a:t>are then</a:t>
            </a:r>
            <a:r>
              <a:rPr lang="en-US" sz="1200" kern="1200" baseline="0" dirty="0" smtClean="0">
                <a:solidFill>
                  <a:schemeClr val="tx1"/>
                </a:solidFill>
                <a:effectLst/>
                <a:latin typeface="+mn-lt"/>
                <a:ea typeface="+mn-ea"/>
                <a:cs typeface="+mn-cs"/>
              </a:rPr>
              <a:t> merged into one major </a:t>
            </a:r>
            <a:r>
              <a:rPr lang="en-US" sz="1200" kern="1200" baseline="0" dirty="0" err="1" smtClean="0">
                <a:solidFill>
                  <a:schemeClr val="tx1"/>
                </a:solidFill>
                <a:effectLst/>
                <a:latin typeface="+mn-lt"/>
                <a:ea typeface="+mn-ea"/>
                <a:cs typeface="+mn-cs"/>
              </a:rPr>
              <a:t>haplotig</a:t>
            </a:r>
            <a:r>
              <a:rPr lang="en-US" sz="1200" kern="1200" baseline="0" dirty="0" smtClean="0">
                <a:solidFill>
                  <a:schemeClr val="tx1"/>
                </a:solidFill>
                <a:effectLst/>
                <a:latin typeface="+mn-lt"/>
                <a:ea typeface="+mn-ea"/>
                <a:cs typeface="+mn-cs"/>
              </a:rPr>
              <a:t> each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the red and the blue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23</a:t>
            </a:fld>
            <a:endParaRPr lang="en-US"/>
          </a:p>
        </p:txBody>
      </p:sp>
    </p:spTree>
    <p:extLst>
      <p:ext uri="{BB962C8B-B14F-4D97-AF65-F5344CB8AC3E}">
        <p14:creationId xmlns:p14="http://schemas.microsoft.com/office/powerpoint/2010/main" val="546722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24</a:t>
            </a:fld>
            <a:endParaRPr lang="en-US"/>
          </a:p>
        </p:txBody>
      </p:sp>
    </p:spTree>
    <p:extLst>
      <p:ext uri="{BB962C8B-B14F-4D97-AF65-F5344CB8AC3E}">
        <p14:creationId xmlns:p14="http://schemas.microsoft.com/office/powerpoint/2010/main" val="67689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3</a:t>
            </a:fld>
            <a:endParaRPr lang="en-US"/>
          </a:p>
        </p:txBody>
      </p:sp>
    </p:spTree>
    <p:extLst>
      <p:ext uri="{BB962C8B-B14F-4D97-AF65-F5344CB8AC3E}">
        <p14:creationId xmlns:p14="http://schemas.microsoft.com/office/powerpoint/2010/main" val="1761206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diploid,</a:t>
            </a:r>
            <a:r>
              <a:rPr lang="en-US" baseline="0" dirty="0" smtClean="0"/>
              <a:t> inbred(haploid)</a:t>
            </a:r>
          </a:p>
          <a:p>
            <a:endParaRPr lang="en-US" baseline="0" dirty="0" smtClean="0"/>
          </a:p>
          <a:p>
            <a:r>
              <a:rPr lang="en-US" baseline="0" dirty="0" smtClean="0"/>
              <a:t>Diploid assembly capture</a:t>
            </a:r>
          </a:p>
          <a:p>
            <a:r>
              <a:rPr lang="en-US" dirty="0" smtClean="0"/>
              <a:t>Total </a:t>
            </a:r>
            <a:r>
              <a:rPr lang="en-US" dirty="0" err="1" smtClean="0"/>
              <a:t>contig</a:t>
            </a:r>
            <a:r>
              <a:rPr lang="en-US" dirty="0" smtClean="0"/>
              <a:t> size and number</a:t>
            </a:r>
            <a:r>
              <a:rPr lang="en-US" baseline="0" dirty="0" smtClean="0"/>
              <a:t> of </a:t>
            </a:r>
            <a:r>
              <a:rPr lang="en-US" baseline="0" dirty="0" err="1" smtClean="0"/>
              <a:t>contigs</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25</a:t>
            </a:fld>
            <a:endParaRPr lang="en-US"/>
          </a:p>
        </p:txBody>
      </p:sp>
    </p:spTree>
    <p:extLst>
      <p:ext uri="{BB962C8B-B14F-4D97-AF65-F5344CB8AC3E}">
        <p14:creationId xmlns:p14="http://schemas.microsoft.com/office/powerpoint/2010/main" val="1688813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-Aligned p-</a:t>
            </a:r>
            <a:r>
              <a:rPr lang="en-US" sz="1200" kern="1200" dirty="0" err="1" smtClean="0">
                <a:solidFill>
                  <a:schemeClr val="tx1"/>
                </a:solidFill>
                <a:effectLst/>
                <a:latin typeface="+mn-lt"/>
                <a:ea typeface="+mn-ea"/>
                <a:cs typeface="+mn-cs"/>
              </a:rPr>
              <a:t>contigs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haplotigs</a:t>
            </a:r>
            <a:r>
              <a:rPr lang="en-US" sz="1200" kern="1200" dirty="0" smtClean="0">
                <a:solidFill>
                  <a:schemeClr val="tx1"/>
                </a:solidFill>
                <a:effectLst/>
                <a:latin typeface="+mn-lt"/>
                <a:ea typeface="+mn-ea"/>
                <a:cs typeface="+mn-cs"/>
              </a:rPr>
              <a:t> to the parental inbred assemblies to see</a:t>
            </a:r>
            <a:r>
              <a:rPr lang="en-US" sz="1200" kern="1200" baseline="0" dirty="0" smtClean="0">
                <a:solidFill>
                  <a:schemeClr val="tx1"/>
                </a:solidFill>
                <a:effectLst/>
                <a:latin typeface="+mn-lt"/>
                <a:ea typeface="+mn-ea"/>
                <a:cs typeface="+mn-cs"/>
              </a:rPr>
              <a:t> how accurate the </a:t>
            </a:r>
            <a:r>
              <a:rPr lang="en-US" sz="1200" kern="1200" dirty="0" smtClean="0">
                <a:solidFill>
                  <a:schemeClr val="tx1"/>
                </a:solidFill>
                <a:effectLst/>
                <a:latin typeface="+mn-lt"/>
                <a:ea typeface="+mn-ea"/>
                <a:cs typeface="+mn-cs"/>
              </a:rPr>
              <a:t>haplotype separations are.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-Ideally, each </a:t>
            </a:r>
            <a:r>
              <a:rPr lang="en-US" sz="1200" kern="1200" dirty="0" err="1" smtClean="0">
                <a:solidFill>
                  <a:schemeClr val="tx1"/>
                </a:solidFill>
                <a:effectLst/>
                <a:latin typeface="+mn-lt"/>
                <a:ea typeface="+mn-ea"/>
                <a:cs typeface="+mn-cs"/>
              </a:rPr>
              <a:t>haplotig</a:t>
            </a:r>
            <a:r>
              <a:rPr lang="en-US" sz="1200" kern="1200" dirty="0" smtClean="0">
                <a:solidFill>
                  <a:schemeClr val="tx1"/>
                </a:solidFill>
                <a:effectLst/>
                <a:latin typeface="+mn-lt"/>
                <a:ea typeface="+mn-ea"/>
                <a:cs typeface="+mn-cs"/>
              </a:rPr>
              <a:t> should be identical to one of the parental haplotypes and vary completely from the other.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-Most of the </a:t>
            </a:r>
            <a:r>
              <a:rPr lang="en-US" sz="1200" kern="1200" dirty="0" err="1" smtClean="0">
                <a:solidFill>
                  <a:schemeClr val="tx1"/>
                </a:solidFill>
                <a:effectLst/>
                <a:latin typeface="+mn-lt"/>
                <a:ea typeface="+mn-ea"/>
                <a:cs typeface="+mn-cs"/>
              </a:rPr>
              <a:t>haplotigs</a:t>
            </a:r>
            <a:r>
              <a:rPr lang="en-US" sz="1200" kern="1200" dirty="0" smtClean="0">
                <a:solidFill>
                  <a:schemeClr val="tx1"/>
                </a:solidFill>
                <a:effectLst/>
                <a:latin typeface="+mn-lt"/>
                <a:ea typeface="+mn-ea"/>
                <a:cs typeface="+mn-cs"/>
              </a:rPr>
              <a:t> only showed SNPs or SVs in one of the parental genomes, which</a:t>
            </a:r>
            <a:r>
              <a:rPr lang="en-US" sz="1200" kern="1200" baseline="0" dirty="0" smtClean="0">
                <a:solidFill>
                  <a:schemeClr val="tx1"/>
                </a:solidFill>
                <a:effectLst/>
                <a:latin typeface="+mn-lt"/>
                <a:ea typeface="+mn-ea"/>
                <a:cs typeface="+mn-cs"/>
              </a:rPr>
              <a:t> means it works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No mention of time or memory footprint efficiency? </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26</a:t>
            </a:fld>
            <a:endParaRPr lang="en-US"/>
          </a:p>
        </p:txBody>
      </p:sp>
    </p:spTree>
    <p:extLst>
      <p:ext uri="{BB962C8B-B14F-4D97-AF65-F5344CB8AC3E}">
        <p14:creationId xmlns:p14="http://schemas.microsoft.com/office/powerpoint/2010/main" val="1001939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27</a:t>
            </a:fld>
            <a:endParaRPr lang="en-US"/>
          </a:p>
        </p:txBody>
      </p:sp>
    </p:spTree>
    <p:extLst>
      <p:ext uri="{BB962C8B-B14F-4D97-AF65-F5344CB8AC3E}">
        <p14:creationId xmlns:p14="http://schemas.microsoft.com/office/powerpoint/2010/main" val="189564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making the point that for</a:t>
            </a:r>
            <a:r>
              <a:rPr lang="en-US" baseline="0" dirty="0" smtClean="0"/>
              <a:t> regions with differing levels of heterozygosity, the </a:t>
            </a:r>
            <a:r>
              <a:rPr lang="en-US" baseline="0" dirty="0" err="1" smtClean="0"/>
              <a:t>contig</a:t>
            </a:r>
            <a:r>
              <a:rPr lang="en-US" baseline="0" dirty="0" smtClean="0"/>
              <a:t> layouts will be different.</a:t>
            </a:r>
            <a:endParaRPr lang="en-US" dirty="0" smtClean="0"/>
          </a:p>
          <a:p>
            <a:endParaRPr lang="en-US" dirty="0" smtClean="0"/>
          </a:p>
          <a:p>
            <a:r>
              <a:rPr lang="en-US" dirty="0" smtClean="0"/>
              <a:t>To separate the haplotypes reliably, there must be enough coverage to call</a:t>
            </a:r>
            <a:r>
              <a:rPr lang="en-US" baseline="0" dirty="0" smtClean="0"/>
              <a:t> het-SNPs with random sequence error: so only call het-SNPs on positions with coverage &gt; 10. </a:t>
            </a:r>
          </a:p>
          <a:p>
            <a:r>
              <a:rPr lang="en-US" baseline="0" dirty="0" smtClean="0"/>
              <a:t>Also must be enough het-SNPs within the read lengths, so if a read covers less than two het-SNPs or neighboring het-SNPs are too distant, not enough overlaps -&gt; can’t build haplotype.</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28</a:t>
            </a:fld>
            <a:endParaRPr lang="en-US"/>
          </a:p>
        </p:txBody>
      </p:sp>
    </p:spTree>
    <p:extLst>
      <p:ext uri="{BB962C8B-B14F-4D97-AF65-F5344CB8AC3E}">
        <p14:creationId xmlns:p14="http://schemas.microsoft.com/office/powerpoint/2010/main" val="1781567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Neue" charset="0"/>
                <a:ea typeface="Helvetica Neue" charset="0"/>
                <a:cs typeface="Helvetica Neue" charset="0"/>
              </a:rPr>
              <a:t>Two parts: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Neue" charset="0"/>
                <a:ea typeface="Helvetica Neue" charset="0"/>
                <a:cs typeface="Helvetica Neue" charset="0"/>
              </a:rPr>
              <a:t>FALCON,</a:t>
            </a:r>
            <a:r>
              <a:rPr lang="en-US" sz="1200" baseline="0" dirty="0" smtClean="0">
                <a:latin typeface="Helvetica Neue" charset="0"/>
                <a:ea typeface="Helvetica Neue" charset="0"/>
                <a:cs typeface="Helvetica Neue" charset="0"/>
              </a:rPr>
              <a:t> for </a:t>
            </a:r>
            <a:r>
              <a:rPr lang="en-US" sz="1200" dirty="0" smtClean="0">
                <a:latin typeface="Helvetica Neue" charset="0"/>
                <a:ea typeface="Helvetica Neue" charset="0"/>
                <a:cs typeface="Helvetica Neue" charset="0"/>
              </a:rPr>
              <a:t>diploid-aware long-read assembly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Helvetica Neue" charset="0"/>
                <a:ea typeface="Helvetica Neue" charset="0"/>
                <a:cs typeface="Helvetica Neue" charset="0"/>
              </a:rPr>
              <a:t>FALCON-Unzip, for resolving the haplotype</a:t>
            </a:r>
            <a:r>
              <a:rPr lang="en-US" sz="1200" baseline="0" dirty="0" smtClean="0">
                <a:latin typeface="Helvetica Neue" charset="0"/>
                <a:ea typeface="Helvetica Neue" charset="0"/>
                <a:cs typeface="Helvetica Neue" charset="0"/>
              </a:rPr>
              <a:t> </a:t>
            </a:r>
            <a:r>
              <a:rPr lang="en-US" sz="1200" dirty="0" smtClean="0">
                <a:latin typeface="Helvetica Neue" charset="0"/>
                <a:ea typeface="Helvetica Neue" charset="0"/>
                <a:cs typeface="Helvetica Neue" charset="0"/>
              </a:rPr>
              <a:t>of a</a:t>
            </a:r>
            <a:r>
              <a:rPr lang="en-US" sz="1200" baseline="0" dirty="0" smtClean="0">
                <a:latin typeface="Helvetica Neue" charset="0"/>
                <a:ea typeface="Helvetica Neue" charset="0"/>
                <a:cs typeface="Helvetica Neue" charset="0"/>
              </a:rPr>
              <a:t> haplotype-fused assembly</a:t>
            </a:r>
            <a:endParaRPr lang="en-US" sz="1200" b="1"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4</a:t>
            </a:fld>
            <a:endParaRPr lang="en-US"/>
          </a:p>
        </p:txBody>
      </p:sp>
    </p:spTree>
    <p:extLst>
      <p:ext uri="{BB962C8B-B14F-4D97-AF65-F5344CB8AC3E}">
        <p14:creationId xmlns:p14="http://schemas.microsoft.com/office/powerpoint/2010/main" val="458490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FALCON-Sense</a:t>
            </a:r>
            <a:r>
              <a:rPr lang="en-US" baseline="0" dirty="0" smtClean="0"/>
              <a:t> </a:t>
            </a:r>
            <a:r>
              <a:rPr lang="mr-IN" baseline="0" dirty="0" smtClean="0"/>
              <a:t>–</a:t>
            </a:r>
            <a:r>
              <a:rPr lang="en-US" baseline="0" dirty="0" smtClean="0"/>
              <a:t> generate consensus for each seeding sequence</a:t>
            </a:r>
            <a:endParaRPr lang="en-US" dirty="0" smtClean="0"/>
          </a:p>
          <a:p>
            <a:r>
              <a:rPr lang="en-US" dirty="0" smtClean="0"/>
              <a:t>Confusing</a:t>
            </a:r>
            <a:r>
              <a:rPr lang="en-US" baseline="0" dirty="0" smtClean="0"/>
              <a:t> </a:t>
            </a:r>
            <a:r>
              <a:rPr lang="mr-IN" baseline="0" dirty="0" smtClean="0"/>
              <a:t>–</a:t>
            </a:r>
            <a:r>
              <a:rPr lang="en-US" baseline="0" dirty="0" smtClean="0"/>
              <a:t> not </a:t>
            </a:r>
            <a:r>
              <a:rPr lang="en-US" baseline="0" dirty="0" smtClean="0"/>
              <a:t>sure how </a:t>
            </a:r>
            <a:r>
              <a:rPr lang="en-US" baseline="0" dirty="0" smtClean="0"/>
              <a:t>they pick the seeds!</a:t>
            </a:r>
          </a:p>
          <a:p>
            <a:endParaRPr lang="en-US" baseline="0" dirty="0" smtClean="0"/>
          </a:p>
          <a:p>
            <a:r>
              <a:rPr lang="en-US" baseline="0" dirty="0" smtClean="0"/>
              <a:t>First step: align supporting reads to seeding sequence using </a:t>
            </a:r>
            <a:r>
              <a:rPr lang="en-US" sz="1200" kern="1200" baseline="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variation of Gene Myers' O(ND) aligner (Myers 1986)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the</a:t>
            </a:r>
            <a:r>
              <a:rPr lang="en-US" sz="1200" kern="1200" baseline="0" dirty="0" smtClean="0">
                <a:solidFill>
                  <a:schemeClr val="tx1"/>
                </a:solidFill>
                <a:effectLst/>
                <a:latin typeface="+mn-lt"/>
                <a:ea typeface="+mn-ea"/>
                <a:cs typeface="+mn-cs"/>
              </a:rPr>
              <a:t> original algorithm for the </a:t>
            </a:r>
            <a:r>
              <a:rPr lang="en-US" sz="1200" kern="1200" baseline="0" dirty="0" err="1" smtClean="0">
                <a:solidFill>
                  <a:schemeClr val="tx1"/>
                </a:solidFill>
                <a:effectLst/>
                <a:latin typeface="+mn-lt"/>
                <a:ea typeface="+mn-ea"/>
                <a:cs typeface="+mn-cs"/>
              </a:rPr>
              <a:t>unix</a:t>
            </a:r>
            <a:r>
              <a:rPr lang="en-US" sz="1200" kern="1200" baseline="0" dirty="0" smtClean="0">
                <a:solidFill>
                  <a:schemeClr val="tx1"/>
                </a:solidFill>
                <a:effectLst/>
                <a:latin typeface="+mn-lt"/>
                <a:ea typeface="+mn-ea"/>
                <a:cs typeface="+mn-cs"/>
              </a:rPr>
              <a:t> ’diff’ utility</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6</a:t>
            </a:fld>
            <a:endParaRPr lang="en-US"/>
          </a:p>
        </p:txBody>
      </p:sp>
    </p:spTree>
    <p:extLst>
      <p:ext uri="{BB962C8B-B14F-4D97-AF65-F5344CB8AC3E}">
        <p14:creationId xmlns:p14="http://schemas.microsoft.com/office/powerpoint/2010/main" val="1728860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a:t>
            </a:r>
            <a:r>
              <a:rPr lang="en-US" baseline="0" dirty="0" smtClean="0"/>
              <a:t> a node in the graph for each distinct tag</a:t>
            </a:r>
          </a:p>
          <a:p>
            <a:r>
              <a:rPr lang="en-US" dirty="0" smtClean="0"/>
              <a:t>For</a:t>
            </a:r>
            <a:r>
              <a:rPr lang="en-US" baseline="0" dirty="0" smtClean="0"/>
              <a:t> consecutive tags from a supporting read, create an edge in graph and assign </a:t>
            </a:r>
            <a:r>
              <a:rPr lang="en-US" baseline="0" dirty="0" err="1" smtClean="0"/>
              <a:t>edge_count</a:t>
            </a:r>
            <a:r>
              <a:rPr lang="en-US" baseline="0" dirty="0" smtClean="0"/>
              <a:t>. If </a:t>
            </a:r>
            <a:r>
              <a:rPr lang="en-US" baseline="0" dirty="0" err="1" smtClean="0"/>
              <a:t>edge_count</a:t>
            </a:r>
            <a:r>
              <a:rPr lang="en-US" baseline="0" dirty="0" smtClean="0"/>
              <a:t> already exists, increment by 1. </a:t>
            </a:r>
            <a:r>
              <a:rPr lang="en-US" baseline="0" dirty="0" err="1" smtClean="0"/>
              <a:t>edge_count</a:t>
            </a:r>
            <a:r>
              <a:rPr lang="en-US" baseline="0" dirty="0" smtClean="0"/>
              <a:t> gives you a measure of confidence about connection between nodes</a:t>
            </a:r>
            <a:endParaRPr lang="en-US" dirty="0" smtClean="0"/>
          </a:p>
          <a:p>
            <a:r>
              <a:rPr lang="en-US" dirty="0" smtClean="0"/>
              <a:t>Result: directed acyclic graph</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8</a:t>
            </a:fld>
            <a:endParaRPr lang="en-US"/>
          </a:p>
        </p:txBody>
      </p:sp>
    </p:spTree>
    <p:extLst>
      <p:ext uri="{BB962C8B-B14F-4D97-AF65-F5344CB8AC3E}">
        <p14:creationId xmlns:p14="http://schemas.microsoft.com/office/powerpoint/2010/main" val="1111883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standard dynamic programming algorithm is applied on the alignment graph to find the highest confidence path. </a:t>
            </a:r>
          </a:p>
          <a:p>
            <a:r>
              <a:rPr lang="en-US" sz="1200" kern="1200" dirty="0" smtClean="0">
                <a:solidFill>
                  <a:schemeClr val="tx1"/>
                </a:solidFill>
                <a:effectLst/>
                <a:latin typeface="+mn-lt"/>
                <a:ea typeface="+mn-ea"/>
                <a:cs typeface="+mn-cs"/>
              </a:rPr>
              <a:t>Generate the consensus sequence by concatenating the bases of the tags through the best path.</a:t>
            </a:r>
          </a:p>
          <a:p>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9</a:t>
            </a:fld>
            <a:endParaRPr lang="en-US"/>
          </a:p>
        </p:txBody>
      </p:sp>
    </p:spTree>
    <p:extLst>
      <p:ext uri="{BB962C8B-B14F-4D97-AF65-F5344CB8AC3E}">
        <p14:creationId xmlns:p14="http://schemas.microsoft.com/office/powerpoint/2010/main" val="111038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error-corrected consensus reads, u</a:t>
            </a:r>
            <a:r>
              <a:rPr lang="en-US" dirty="0" smtClean="0"/>
              <a:t>se</a:t>
            </a:r>
            <a:r>
              <a:rPr lang="en-US" baseline="0" dirty="0" smtClean="0"/>
              <a:t> </a:t>
            </a:r>
            <a:r>
              <a:rPr lang="en-US" baseline="0" dirty="0" err="1" smtClean="0"/>
              <a:t>daligner</a:t>
            </a:r>
            <a:r>
              <a:rPr lang="en-US" baseline="0" dirty="0" smtClean="0"/>
              <a:t> to find overlaps</a:t>
            </a:r>
            <a:endParaRPr lang="en-US" dirty="0" smtClean="0"/>
          </a:p>
          <a:p>
            <a:r>
              <a:rPr lang="en-US" dirty="0" smtClean="0"/>
              <a:t>Local aligner, </a:t>
            </a:r>
            <a:r>
              <a:rPr lang="en-US" baseline="0" dirty="0" smtClean="0"/>
              <a:t>won’t go into algorithm here</a:t>
            </a:r>
          </a:p>
          <a:p>
            <a:r>
              <a:rPr lang="en-US" sz="1200" kern="1200" dirty="0" smtClean="0">
                <a:solidFill>
                  <a:schemeClr val="tx1"/>
                </a:solidFill>
                <a:effectLst/>
                <a:latin typeface="+mn-lt"/>
                <a:ea typeface="+mn-ea"/>
                <a:cs typeface="+mn-cs"/>
              </a:rPr>
              <a:t>An overlap-filtering step is applied to remove contained reads or reads that appear to be from high copy repetitive regions</a:t>
            </a:r>
          </a:p>
          <a:p>
            <a:endParaRPr lang="en-US" baseline="0" dirty="0" smtClean="0"/>
          </a:p>
        </p:txBody>
      </p:sp>
      <p:sp>
        <p:nvSpPr>
          <p:cNvPr id="4" name="Slide Number Placeholder 3"/>
          <p:cNvSpPr>
            <a:spLocks noGrp="1"/>
          </p:cNvSpPr>
          <p:nvPr>
            <p:ph type="sldNum" sz="quarter" idx="10"/>
          </p:nvPr>
        </p:nvSpPr>
        <p:spPr/>
        <p:txBody>
          <a:bodyPr/>
          <a:lstStyle/>
          <a:p>
            <a:fld id="{867449E5-07BC-E74B-9748-EF28C4D12E8A}" type="slidenum">
              <a:rPr lang="en-US" smtClean="0"/>
              <a:t>10</a:t>
            </a:fld>
            <a:endParaRPr lang="en-US"/>
          </a:p>
        </p:txBody>
      </p:sp>
    </p:spTree>
    <p:extLst>
      <p:ext uri="{BB962C8B-B14F-4D97-AF65-F5344CB8AC3E}">
        <p14:creationId xmlns:p14="http://schemas.microsoft.com/office/powerpoint/2010/main" val="1961419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construct a string graph based on the read overlaps</a:t>
            </a:r>
          </a:p>
          <a:p>
            <a:r>
              <a:rPr lang="en-US" baseline="0" dirty="0" smtClean="0"/>
              <a:t>A string graph is</a:t>
            </a:r>
            <a:r>
              <a:rPr lang="mr-IN" baseline="0" dirty="0" smtClean="0"/>
              <a:t>…</a:t>
            </a:r>
            <a:endParaRPr lang="en-US" dirty="0" smtClean="0"/>
          </a:p>
          <a:p>
            <a:r>
              <a:rPr lang="en-US" dirty="0" smtClean="0"/>
              <a:t>As opposed</a:t>
            </a:r>
            <a:r>
              <a:rPr lang="en-US" baseline="0" dirty="0" smtClean="0"/>
              <a:t> to de </a:t>
            </a:r>
            <a:r>
              <a:rPr lang="en-US" baseline="0" dirty="0" err="1" smtClean="0"/>
              <a:t>Bruijn</a:t>
            </a:r>
            <a:r>
              <a:rPr lang="en-US" baseline="0" dirty="0" smtClean="0"/>
              <a:t> graph, where nodes are k-</a:t>
            </a:r>
            <a:r>
              <a:rPr lang="en-US" baseline="0" dirty="0" err="1" smtClean="0"/>
              <a:t>mers</a:t>
            </a:r>
            <a:r>
              <a:rPr lang="en-US" baseline="0" dirty="0" smtClean="0"/>
              <a:t>, and </a:t>
            </a:r>
            <a:r>
              <a:rPr lang="en-US" sz="1200" b="0" i="0" kern="1200" dirty="0" smtClean="0">
                <a:solidFill>
                  <a:schemeClr val="tx1"/>
                </a:solidFill>
                <a:effectLst/>
                <a:latin typeface="+mn-lt"/>
                <a:ea typeface="+mn-ea"/>
                <a:cs typeface="+mn-cs"/>
              </a:rPr>
              <a:t>edges indicate that the adjacent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mers</a:t>
            </a:r>
            <a:r>
              <a:rPr lang="en-US" sz="1200" b="0" i="0" kern="1200" dirty="0" smtClean="0">
                <a:solidFill>
                  <a:schemeClr val="tx1"/>
                </a:solidFill>
                <a:effectLst/>
                <a:latin typeface="+mn-lt"/>
                <a:ea typeface="+mn-ea"/>
                <a:cs typeface="+mn-cs"/>
              </a:rPr>
              <a:t> overlap by exactly </a:t>
            </a:r>
            <a:r>
              <a:rPr lang="en-US" sz="1200" b="0" i="1" kern="1200" dirty="0" smtClean="0">
                <a:solidFill>
                  <a:schemeClr val="tx1"/>
                </a:solidFill>
                <a:effectLst/>
                <a:latin typeface="+mn-lt"/>
                <a:ea typeface="+mn-ea"/>
                <a:cs typeface="+mn-cs"/>
              </a:rPr>
              <a:t>k</a:t>
            </a:r>
            <a:r>
              <a:rPr lang="en-US" sz="1200" b="0" i="0" kern="1200" dirty="0" smtClean="0">
                <a:solidFill>
                  <a:schemeClr val="tx1"/>
                </a:solidFill>
                <a:effectLst/>
                <a:latin typeface="+mn-lt"/>
                <a:ea typeface="+mn-ea"/>
                <a:cs typeface="+mn-cs"/>
              </a:rPr>
              <a:t> − 1 letters </a:t>
            </a:r>
            <a:endParaRPr lang="en-US" dirty="0"/>
          </a:p>
        </p:txBody>
      </p:sp>
      <p:sp>
        <p:nvSpPr>
          <p:cNvPr id="4" name="Slide Number Placeholder 3"/>
          <p:cNvSpPr>
            <a:spLocks noGrp="1"/>
          </p:cNvSpPr>
          <p:nvPr>
            <p:ph type="sldNum" sz="quarter" idx="10"/>
          </p:nvPr>
        </p:nvSpPr>
        <p:spPr/>
        <p:txBody>
          <a:bodyPr/>
          <a:lstStyle/>
          <a:p>
            <a:fld id="{867449E5-07BC-E74B-9748-EF28C4D12E8A}" type="slidenum">
              <a:rPr lang="en-US" smtClean="0"/>
              <a:t>11</a:t>
            </a:fld>
            <a:endParaRPr lang="en-US"/>
          </a:p>
        </p:txBody>
      </p:sp>
    </p:spTree>
    <p:extLst>
      <p:ext uri="{BB962C8B-B14F-4D97-AF65-F5344CB8AC3E}">
        <p14:creationId xmlns:p14="http://schemas.microsoft.com/office/powerpoint/2010/main" val="73548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the reads</a:t>
            </a:r>
            <a:r>
              <a:rPr lang="en-US" baseline="0" dirty="0" smtClean="0"/>
              <a:t> whose overlaps have already been found, create string graph using Myers’ Algorithm (different Myers from the alignment)</a:t>
            </a:r>
          </a:p>
          <a:p>
            <a:r>
              <a:rPr lang="en-US" baseline="0" dirty="0" smtClean="0"/>
              <a:t>Here just showing for the right side overhangs of this branch point</a:t>
            </a:r>
            <a:endParaRPr lang="en-US" dirty="0" smtClean="0"/>
          </a:p>
          <a:p>
            <a:r>
              <a:rPr lang="en-US" dirty="0" smtClean="0"/>
              <a:t>Nodes are ends of reads</a:t>
            </a:r>
          </a:p>
          <a:p>
            <a:r>
              <a:rPr lang="en-US" dirty="0" smtClean="0"/>
              <a:t>Edges</a:t>
            </a:r>
            <a:r>
              <a:rPr lang="en-US" baseline="0" dirty="0" smtClean="0"/>
              <a:t> are overhangs</a:t>
            </a:r>
          </a:p>
          <a:p>
            <a:r>
              <a:rPr lang="en-US" dirty="0" smtClean="0"/>
              <a:t>Transitive edges removed </a:t>
            </a:r>
            <a:r>
              <a:rPr lang="mr-IN" dirty="0" smtClean="0"/>
              <a:t>–</a:t>
            </a:r>
            <a:r>
              <a:rPr lang="en-US" dirty="0" smtClean="0"/>
              <a:t> fewest possible edges but</a:t>
            </a:r>
            <a:r>
              <a:rPr lang="en-US" baseline="0" dirty="0" smtClean="0"/>
              <a:t> with the same reachability as the original graph</a:t>
            </a:r>
          </a:p>
          <a:p>
            <a:endParaRPr lang="en-US" baseline="0" dirty="0" smtClean="0"/>
          </a:p>
          <a:p>
            <a:r>
              <a:rPr lang="en-US" baseline="0" dirty="0" smtClean="0"/>
              <a:t>Blue </a:t>
            </a:r>
            <a:r>
              <a:rPr lang="mr-IN" baseline="0" dirty="0" smtClean="0"/>
              <a:t>–</a:t>
            </a:r>
            <a:r>
              <a:rPr lang="en-US" baseline="0" dirty="0" smtClean="0"/>
              <a:t> primary </a:t>
            </a:r>
            <a:r>
              <a:rPr lang="en-US" baseline="0" dirty="0" err="1" smtClean="0"/>
              <a:t>contig</a:t>
            </a:r>
            <a:endParaRPr lang="en-US" baseline="0" dirty="0" smtClean="0"/>
          </a:p>
          <a:p>
            <a:r>
              <a:rPr lang="en-US" baseline="0" dirty="0" smtClean="0"/>
              <a:t>Red</a:t>
            </a:r>
          </a:p>
          <a:p>
            <a:endParaRPr lang="en-US" baseline="0" dirty="0" smtClean="0"/>
          </a:p>
          <a:p>
            <a:r>
              <a:rPr lang="en-US" baseline="0" dirty="0" smtClean="0"/>
              <a:t>“</a:t>
            </a:r>
            <a:r>
              <a:rPr lang="en-US" sz="1200" kern="1200" dirty="0" smtClean="0">
                <a:solidFill>
                  <a:schemeClr val="tx1"/>
                </a:solidFill>
                <a:effectLst/>
                <a:latin typeface="+mn-lt"/>
                <a:ea typeface="+mn-ea"/>
                <a:cs typeface="+mn-cs"/>
              </a:rPr>
              <a:t>Each pair of overlap actually creates two directed edges. However, we only trace the graph along one direction to represent both </a:t>
            </a:r>
            <a:r>
              <a:rPr lang="en-US" sz="1200" kern="1200" dirty="0" err="1" smtClean="0">
                <a:solidFill>
                  <a:schemeClr val="tx1"/>
                </a:solidFill>
                <a:effectLst/>
                <a:latin typeface="+mn-lt"/>
                <a:ea typeface="+mn-ea"/>
                <a:cs typeface="+mn-cs"/>
              </a:rPr>
              <a:t>contigs</a:t>
            </a:r>
            <a:r>
              <a:rPr lang="en-US" sz="1200" kern="1200" dirty="0" smtClean="0">
                <a:solidFill>
                  <a:schemeClr val="tx1"/>
                </a:solidFill>
                <a:effectLst/>
                <a:latin typeface="+mn-lt"/>
                <a:ea typeface="+mn-ea"/>
                <a:cs typeface="+mn-cs"/>
              </a:rPr>
              <a:t> and their reverse complement Counterpart”</a:t>
            </a:r>
          </a:p>
        </p:txBody>
      </p:sp>
      <p:sp>
        <p:nvSpPr>
          <p:cNvPr id="4" name="Slide Number Placeholder 3"/>
          <p:cNvSpPr>
            <a:spLocks noGrp="1"/>
          </p:cNvSpPr>
          <p:nvPr>
            <p:ph type="sldNum" sz="quarter" idx="10"/>
          </p:nvPr>
        </p:nvSpPr>
        <p:spPr/>
        <p:txBody>
          <a:bodyPr/>
          <a:lstStyle/>
          <a:p>
            <a:fld id="{867449E5-07BC-E74B-9748-EF28C4D12E8A}" type="slidenum">
              <a:rPr lang="en-US" smtClean="0"/>
              <a:t>12</a:t>
            </a:fld>
            <a:endParaRPr lang="en-US"/>
          </a:p>
        </p:txBody>
      </p:sp>
    </p:spTree>
    <p:extLst>
      <p:ext uri="{BB962C8B-B14F-4D97-AF65-F5344CB8AC3E}">
        <p14:creationId xmlns:p14="http://schemas.microsoft.com/office/powerpoint/2010/main" val="1995812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000">
                <a:latin typeface="Helvetica Neue" charset="0"/>
                <a:ea typeface="Helvetica Neue" charset="0"/>
                <a:cs typeface="Helvetica Neu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2EDFFBED-530F-9A4D-B012-B4F786FED78C}"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DFFBED-530F-9A4D-B012-B4F786FED78C}"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DFFBED-530F-9A4D-B012-B4F786FED78C}"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charset="0"/>
                <a:ea typeface="Helvetica Neue Light" charset="0"/>
                <a:cs typeface="Helvetica Neue Light"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800">
                <a:latin typeface="Helvetica Neue" charset="0"/>
                <a:ea typeface="Helvetica Neue" charset="0"/>
                <a:cs typeface="Helvetica Neue" charset="0"/>
              </a:defRPr>
            </a:lvl1pPr>
            <a:lvl2pPr>
              <a:defRPr sz="2400">
                <a:latin typeface="Helvetica Neue" charset="0"/>
                <a:ea typeface="Helvetica Neue" charset="0"/>
                <a:cs typeface="Helvetica Neue" charset="0"/>
              </a:defRPr>
            </a:lvl2pPr>
            <a:lvl3pPr>
              <a:defRPr sz="2000">
                <a:latin typeface="Helvetica Neue" charset="0"/>
                <a:ea typeface="Helvetica Neue" charset="0"/>
                <a:cs typeface="Helvetica Neue" charset="0"/>
              </a:defRPr>
            </a:lvl3pPr>
            <a:lvl4pPr>
              <a:defRPr sz="1800">
                <a:latin typeface="Helvetica Neue" charset="0"/>
                <a:ea typeface="Helvetica Neue" charset="0"/>
                <a:cs typeface="Helvetica Neue" charset="0"/>
              </a:defRPr>
            </a:lvl4pPr>
            <a:lvl5pPr>
              <a:defRPr sz="1800">
                <a:latin typeface="Helvetica Neue" charset="0"/>
                <a:ea typeface="Helvetica Neue" charset="0"/>
                <a:cs typeface="Helvetica Neue"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EDFFBED-530F-9A4D-B012-B4F786FED78C}"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Helvetica Neue" charset="0"/>
                <a:ea typeface="Helvetica Neue" charset="0"/>
                <a:cs typeface="Helvetica Neue"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EDFFBED-530F-9A4D-B012-B4F786FED78C}"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EDFFBED-530F-9A4D-B012-B4F786FED78C}"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EDFFBED-530F-9A4D-B012-B4F786FED78C}" type="datetimeFigureOut">
              <a:rPr lang="en-US" smtClean="0"/>
              <a:t>8/10/17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2EDFFBED-530F-9A4D-B012-B4F786FED78C}" type="datetimeFigureOut">
              <a:rPr lang="en-US" smtClean="0"/>
              <a:t>8/10/17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DFFBED-530F-9A4D-B012-B4F786FED78C}" type="datetimeFigureOut">
              <a:rPr lang="en-US" smtClean="0"/>
              <a:t>8/10/17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DFFBED-530F-9A4D-B012-B4F786FED78C}"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DFFBED-530F-9A4D-B012-B4F786FED78C}"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1DDDB3-4294-0B47-BDAF-92599E05C40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FFBED-530F-9A4D-B012-B4F786FED78C}" type="datetimeFigureOut">
              <a:rPr lang="en-US" smtClean="0"/>
              <a:t>8/10/17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1DDDB3-4294-0B47-BDAF-92599E05C40D}" type="slidenum">
              <a:rPr lang="en-US" smtClean="0"/>
              <a:t>‹#›</a:t>
            </a:fld>
            <a:endParaRPr lang="en-US"/>
          </a:p>
        </p:txBody>
      </p:sp>
    </p:spTree>
    <p:extLst>
      <p:ext uri="{BB962C8B-B14F-4D97-AF65-F5344CB8AC3E}">
        <p14:creationId xmlns:p14="http://schemas.microsoft.com/office/powerpoint/2010/main" val="16521798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tiff"/></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FALCON &amp; FALCON-Unzip</a:t>
            </a:r>
            <a:endParaRPr lang="en-US" dirty="0"/>
          </a:p>
        </p:txBody>
      </p:sp>
      <p:sp>
        <p:nvSpPr>
          <p:cNvPr id="3" name="Subtitle 2"/>
          <p:cNvSpPr>
            <a:spLocks noGrp="1"/>
          </p:cNvSpPr>
          <p:nvPr>
            <p:ph type="subTitle" idx="1"/>
          </p:nvPr>
        </p:nvSpPr>
        <p:spPr>
          <a:xfrm>
            <a:off x="1524000" y="4114657"/>
            <a:ext cx="9144000" cy="1655762"/>
          </a:xfrm>
        </p:spPr>
        <p:txBody>
          <a:bodyPr/>
          <a:lstStyle/>
          <a:p>
            <a:r>
              <a:rPr lang="en-US" smtClean="0"/>
              <a:t>Chin </a:t>
            </a:r>
            <a:r>
              <a:rPr lang="en-US" i="1" dirty="0" smtClean="0"/>
              <a:t>et al.</a:t>
            </a:r>
            <a:r>
              <a:rPr lang="en-US" dirty="0" smtClean="0"/>
              <a:t>, 2016</a:t>
            </a:r>
            <a:endParaRPr lang="en-US" dirty="0"/>
          </a:p>
        </p:txBody>
      </p:sp>
      <p:sp>
        <p:nvSpPr>
          <p:cNvPr id="4" name="Subtitle 2"/>
          <p:cNvSpPr txBox="1">
            <a:spLocks/>
          </p:cNvSpPr>
          <p:nvPr/>
        </p:nvSpPr>
        <p:spPr>
          <a:xfrm>
            <a:off x="1925778" y="3438095"/>
            <a:ext cx="9144000" cy="3880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Helvetica Neue" charset="0"/>
                <a:ea typeface="Helvetica Neue" charset="0"/>
                <a:cs typeface="Helvetica Neue"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Helvetica Neue" charset="0"/>
                <a:ea typeface="Helvetica Neue" charset="0"/>
                <a:cs typeface="Helvetica Neue"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Helvetica Neue" charset="0"/>
                <a:ea typeface="Helvetica Neue" charset="0"/>
                <a:cs typeface="Helvetica Neue"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Neue" charset="0"/>
                <a:ea typeface="Helvetica Neue" charset="0"/>
                <a:cs typeface="Helvetica Neue"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Helvetica Neue" charset="0"/>
                <a:ea typeface="Helvetica Neue" charset="0"/>
                <a:cs typeface="Helvetica Neue"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For phased diploid genome assembly of </a:t>
            </a:r>
            <a:r>
              <a:rPr lang="en-US" dirty="0" err="1" smtClean="0"/>
              <a:t>PacBio</a:t>
            </a:r>
            <a:r>
              <a:rPr lang="en-US" dirty="0" smtClean="0"/>
              <a:t> SMRT reads</a:t>
            </a:r>
            <a:endParaRPr lang="en-US" dirty="0"/>
          </a:p>
        </p:txBody>
      </p:sp>
    </p:spTree>
    <p:extLst>
      <p:ext uri="{BB962C8B-B14F-4D97-AF65-F5344CB8AC3E}">
        <p14:creationId xmlns:p14="http://schemas.microsoft.com/office/powerpoint/2010/main" val="2077002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
            </a:r>
            <a:r>
              <a:rPr lang="en-US" dirty="0" err="1" smtClean="0"/>
              <a:t>aligner</a:t>
            </a:r>
            <a:r>
              <a:rPr lang="en-US" dirty="0" smtClean="0"/>
              <a:t> for finding read overlaps</a:t>
            </a:r>
            <a:endParaRPr lang="en-US" dirty="0"/>
          </a:p>
        </p:txBody>
      </p:sp>
      <p:grpSp>
        <p:nvGrpSpPr>
          <p:cNvPr id="89" name="Group 88"/>
          <p:cNvGrpSpPr/>
          <p:nvPr/>
        </p:nvGrpSpPr>
        <p:grpSpPr>
          <a:xfrm>
            <a:off x="849242" y="2625971"/>
            <a:ext cx="4513566" cy="2437479"/>
            <a:chOff x="312329" y="2254217"/>
            <a:chExt cx="4513566" cy="2437479"/>
          </a:xfrm>
        </p:grpSpPr>
        <p:grpSp>
          <p:nvGrpSpPr>
            <p:cNvPr id="87" name="Group 86"/>
            <p:cNvGrpSpPr/>
            <p:nvPr/>
          </p:nvGrpSpPr>
          <p:grpSpPr>
            <a:xfrm>
              <a:off x="1015282" y="2933163"/>
              <a:ext cx="3347827" cy="469408"/>
              <a:chOff x="362160" y="2421470"/>
              <a:chExt cx="3347827" cy="469408"/>
            </a:xfrm>
          </p:grpSpPr>
          <p:cxnSp>
            <p:nvCxnSpPr>
              <p:cNvPr id="31" name="Straight Connector 30"/>
              <p:cNvCxnSpPr/>
              <p:nvPr/>
            </p:nvCxnSpPr>
            <p:spPr>
              <a:xfrm>
                <a:off x="792613" y="2627810"/>
                <a:ext cx="2917374" cy="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flipH="1">
                <a:off x="362160" y="2421470"/>
                <a:ext cx="335873" cy="469408"/>
              </a:xfrm>
              <a:prstGeom prst="rect">
                <a:avLst/>
              </a:prstGeom>
              <a:noFill/>
            </p:spPr>
            <p:txBody>
              <a:bodyPr wrap="square" rtlCol="0">
                <a:spAutoFit/>
              </a:bodyPr>
              <a:lstStyle/>
              <a:p>
                <a:r>
                  <a:rPr lang="en-US" b="1" dirty="0" smtClean="0">
                    <a:latin typeface="Helvetica Neue" charset="0"/>
                    <a:ea typeface="Helvetica Neue" charset="0"/>
                    <a:cs typeface="Helvetica Neue" charset="0"/>
                  </a:rPr>
                  <a:t>b</a:t>
                </a:r>
                <a:endParaRPr lang="en-US" b="1" dirty="0">
                  <a:latin typeface="Helvetica Neue" charset="0"/>
                  <a:ea typeface="Helvetica Neue" charset="0"/>
                  <a:cs typeface="Helvetica Neue" charset="0"/>
                </a:endParaRPr>
              </a:p>
            </p:txBody>
          </p:sp>
        </p:grpSp>
        <p:grpSp>
          <p:nvGrpSpPr>
            <p:cNvPr id="88" name="Group 87"/>
            <p:cNvGrpSpPr/>
            <p:nvPr/>
          </p:nvGrpSpPr>
          <p:grpSpPr>
            <a:xfrm>
              <a:off x="606938" y="2254217"/>
              <a:ext cx="3024765" cy="469408"/>
              <a:chOff x="292885" y="1955219"/>
              <a:chExt cx="3024765" cy="469408"/>
            </a:xfrm>
          </p:grpSpPr>
          <p:cxnSp>
            <p:nvCxnSpPr>
              <p:cNvPr id="33" name="Straight Connector 32"/>
              <p:cNvCxnSpPr/>
              <p:nvPr/>
            </p:nvCxnSpPr>
            <p:spPr>
              <a:xfrm>
                <a:off x="779590" y="2202108"/>
                <a:ext cx="2538060" cy="6491"/>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92885" y="1955219"/>
                <a:ext cx="395388" cy="469408"/>
              </a:xfrm>
              <a:prstGeom prst="rect">
                <a:avLst/>
              </a:prstGeom>
              <a:noFill/>
            </p:spPr>
            <p:txBody>
              <a:bodyPr wrap="none" rtlCol="0">
                <a:spAutoFit/>
              </a:bodyPr>
              <a:lstStyle/>
              <a:p>
                <a:r>
                  <a:rPr lang="en-US" b="1" dirty="0">
                    <a:latin typeface="Helvetica Neue" charset="0"/>
                    <a:ea typeface="Helvetica Neue" charset="0"/>
                    <a:cs typeface="Helvetica Neue" charset="0"/>
                  </a:rPr>
                  <a:t>a</a:t>
                </a:r>
              </a:p>
            </p:txBody>
          </p:sp>
        </p:grpSp>
        <p:grpSp>
          <p:nvGrpSpPr>
            <p:cNvPr id="84" name="Group 83"/>
            <p:cNvGrpSpPr/>
            <p:nvPr/>
          </p:nvGrpSpPr>
          <p:grpSpPr>
            <a:xfrm>
              <a:off x="312329" y="3906212"/>
              <a:ext cx="3411513" cy="469408"/>
              <a:chOff x="312329" y="3906212"/>
              <a:chExt cx="3411513" cy="469408"/>
            </a:xfrm>
          </p:grpSpPr>
          <p:sp>
            <p:nvSpPr>
              <p:cNvPr id="39" name="TextBox 38"/>
              <p:cNvSpPr txBox="1"/>
              <p:nvPr/>
            </p:nvSpPr>
            <p:spPr>
              <a:xfrm>
                <a:off x="312329" y="3906212"/>
                <a:ext cx="395388" cy="469408"/>
              </a:xfrm>
              <a:prstGeom prst="rect">
                <a:avLst/>
              </a:prstGeom>
              <a:noFill/>
            </p:spPr>
            <p:txBody>
              <a:bodyPr wrap="none" rtlCol="0">
                <a:spAutoFit/>
              </a:bodyPr>
              <a:lstStyle/>
              <a:p>
                <a:r>
                  <a:rPr lang="en-US" b="1" dirty="0" smtClean="0">
                    <a:latin typeface="Helvetica Neue" charset="0"/>
                    <a:ea typeface="Helvetica Neue" charset="0"/>
                    <a:cs typeface="Helvetica Neue" charset="0"/>
                  </a:rPr>
                  <a:t>e</a:t>
                </a:r>
                <a:endParaRPr lang="en-US" b="1" dirty="0">
                  <a:latin typeface="Helvetica Neue" charset="0"/>
                  <a:ea typeface="Helvetica Neue" charset="0"/>
                  <a:cs typeface="Helvetica Neue" charset="0"/>
                </a:endParaRPr>
              </a:p>
            </p:txBody>
          </p:sp>
          <p:cxnSp>
            <p:nvCxnSpPr>
              <p:cNvPr id="76" name="Straight Connector 75"/>
              <p:cNvCxnSpPr/>
              <p:nvPr/>
            </p:nvCxnSpPr>
            <p:spPr>
              <a:xfrm>
                <a:off x="806468" y="4068245"/>
                <a:ext cx="2917374" cy="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337790" y="3158779"/>
              <a:ext cx="3144752" cy="469408"/>
              <a:chOff x="352937" y="2923852"/>
              <a:chExt cx="3144752" cy="469408"/>
            </a:xfrm>
          </p:grpSpPr>
          <p:sp>
            <p:nvSpPr>
              <p:cNvPr id="35" name="TextBox 34"/>
              <p:cNvSpPr txBox="1"/>
              <p:nvPr/>
            </p:nvSpPr>
            <p:spPr>
              <a:xfrm>
                <a:off x="352937" y="2923852"/>
                <a:ext cx="395388" cy="469408"/>
              </a:xfrm>
              <a:prstGeom prst="rect">
                <a:avLst/>
              </a:prstGeom>
              <a:noFill/>
            </p:spPr>
            <p:txBody>
              <a:bodyPr wrap="none" rtlCol="0">
                <a:spAutoFit/>
              </a:bodyPr>
              <a:lstStyle/>
              <a:p>
                <a:r>
                  <a:rPr lang="en-US" b="1" dirty="0" smtClean="0">
                    <a:latin typeface="Helvetica Neue" charset="0"/>
                    <a:ea typeface="Helvetica Neue" charset="0"/>
                    <a:cs typeface="Helvetica Neue" charset="0"/>
                  </a:rPr>
                  <a:t>c</a:t>
                </a:r>
                <a:endParaRPr lang="en-US" b="1" dirty="0">
                  <a:latin typeface="Helvetica Neue" charset="0"/>
                  <a:ea typeface="Helvetica Neue" charset="0"/>
                  <a:cs typeface="Helvetica Neue" charset="0"/>
                </a:endParaRPr>
              </a:p>
            </p:txBody>
          </p:sp>
          <p:cxnSp>
            <p:nvCxnSpPr>
              <p:cNvPr id="77" name="Straight Connector 76"/>
              <p:cNvCxnSpPr/>
              <p:nvPr/>
            </p:nvCxnSpPr>
            <p:spPr>
              <a:xfrm>
                <a:off x="771247" y="3136707"/>
                <a:ext cx="2726442" cy="4998"/>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985743" y="3638317"/>
              <a:ext cx="3840152" cy="469408"/>
              <a:chOff x="357776" y="3401746"/>
              <a:chExt cx="3840152" cy="469408"/>
            </a:xfrm>
          </p:grpSpPr>
          <p:sp>
            <p:nvSpPr>
              <p:cNvPr id="38" name="TextBox 37"/>
              <p:cNvSpPr txBox="1"/>
              <p:nvPr/>
            </p:nvSpPr>
            <p:spPr>
              <a:xfrm>
                <a:off x="357776" y="3401746"/>
                <a:ext cx="405361" cy="469408"/>
              </a:xfrm>
              <a:prstGeom prst="rect">
                <a:avLst/>
              </a:prstGeom>
              <a:noFill/>
            </p:spPr>
            <p:txBody>
              <a:bodyPr wrap="none" rtlCol="0">
                <a:spAutoFit/>
              </a:bodyPr>
              <a:lstStyle/>
              <a:p>
                <a:r>
                  <a:rPr lang="en-US" b="1" dirty="0" smtClean="0">
                    <a:latin typeface="Helvetica Neue" charset="0"/>
                    <a:ea typeface="Helvetica Neue" charset="0"/>
                    <a:cs typeface="Helvetica Neue" charset="0"/>
                  </a:rPr>
                  <a:t>d</a:t>
                </a:r>
                <a:endParaRPr lang="en-US" b="1" dirty="0">
                  <a:latin typeface="Helvetica Neue" charset="0"/>
                  <a:ea typeface="Helvetica Neue" charset="0"/>
                  <a:cs typeface="Helvetica Neue" charset="0"/>
                </a:endParaRPr>
              </a:p>
            </p:txBody>
          </p:sp>
          <p:cxnSp>
            <p:nvCxnSpPr>
              <p:cNvPr id="79" name="Straight Connector 78"/>
              <p:cNvCxnSpPr/>
              <p:nvPr/>
            </p:nvCxnSpPr>
            <p:spPr>
              <a:xfrm flipV="1">
                <a:off x="793445" y="3583385"/>
                <a:ext cx="3404483" cy="930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494213" y="4222288"/>
              <a:ext cx="2823437" cy="469408"/>
              <a:chOff x="327796" y="4377950"/>
              <a:chExt cx="2823437" cy="469408"/>
            </a:xfrm>
          </p:grpSpPr>
          <p:sp>
            <p:nvSpPr>
              <p:cNvPr id="40" name="TextBox 39"/>
              <p:cNvSpPr txBox="1"/>
              <p:nvPr/>
            </p:nvSpPr>
            <p:spPr>
              <a:xfrm>
                <a:off x="327796" y="4377950"/>
                <a:ext cx="325566" cy="469408"/>
              </a:xfrm>
              <a:prstGeom prst="rect">
                <a:avLst/>
              </a:prstGeom>
              <a:noFill/>
            </p:spPr>
            <p:txBody>
              <a:bodyPr wrap="none" rtlCol="0">
                <a:spAutoFit/>
              </a:bodyPr>
              <a:lstStyle/>
              <a:p>
                <a:r>
                  <a:rPr lang="en-US" b="1" dirty="0">
                    <a:latin typeface="Helvetica Neue" charset="0"/>
                    <a:ea typeface="Helvetica Neue" charset="0"/>
                    <a:cs typeface="Helvetica Neue" charset="0"/>
                  </a:rPr>
                  <a:t>f</a:t>
                </a:r>
              </a:p>
            </p:txBody>
          </p:sp>
          <p:cxnSp>
            <p:nvCxnSpPr>
              <p:cNvPr id="81" name="Straight Connector 80"/>
              <p:cNvCxnSpPr/>
              <p:nvPr/>
            </p:nvCxnSpPr>
            <p:spPr>
              <a:xfrm>
                <a:off x="779590" y="4557618"/>
                <a:ext cx="2371643" cy="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6" name="Group 105"/>
          <p:cNvGrpSpPr/>
          <p:nvPr/>
        </p:nvGrpSpPr>
        <p:grpSpPr>
          <a:xfrm>
            <a:off x="6495987" y="2154908"/>
            <a:ext cx="4857813" cy="3469234"/>
            <a:chOff x="6605443" y="2141053"/>
            <a:chExt cx="4857813" cy="3469234"/>
          </a:xfrm>
        </p:grpSpPr>
        <p:sp>
          <p:nvSpPr>
            <p:cNvPr id="53" name="Freeform 52"/>
            <p:cNvSpPr/>
            <p:nvPr/>
          </p:nvSpPr>
          <p:spPr>
            <a:xfrm>
              <a:off x="8889252" y="2148359"/>
              <a:ext cx="2543637" cy="820355"/>
            </a:xfrm>
            <a:custGeom>
              <a:avLst/>
              <a:gdLst>
                <a:gd name="connsiteX0" fmla="*/ 0 w 2043952"/>
                <a:gd name="connsiteY0" fmla="*/ 645459 h 645459"/>
                <a:gd name="connsiteX1" fmla="*/ 1371600 w 2043952"/>
                <a:gd name="connsiteY1" fmla="*/ 645459 h 645459"/>
                <a:gd name="connsiteX2" fmla="*/ 2043952 w 2043952"/>
                <a:gd name="connsiteY2" fmla="*/ 0 h 645459"/>
              </a:gdLst>
              <a:ahLst/>
              <a:cxnLst>
                <a:cxn ang="0">
                  <a:pos x="connsiteX0" y="connsiteY0"/>
                </a:cxn>
                <a:cxn ang="0">
                  <a:pos x="connsiteX1" y="connsiteY1"/>
                </a:cxn>
                <a:cxn ang="0">
                  <a:pos x="connsiteX2" y="connsiteY2"/>
                </a:cxn>
              </a:cxnLst>
              <a:rect l="l" t="t" r="r" b="b"/>
              <a:pathLst>
                <a:path w="2043952" h="645459">
                  <a:moveTo>
                    <a:pt x="0" y="645459"/>
                  </a:moveTo>
                  <a:lnTo>
                    <a:pt x="1371600" y="645459"/>
                  </a:lnTo>
                  <a:lnTo>
                    <a:pt x="2043952" y="0"/>
                  </a:lnTo>
                </a:path>
              </a:pathLst>
            </a:cu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8350150" y="2882288"/>
              <a:ext cx="2744451" cy="444358"/>
            </a:xfrm>
            <a:custGeom>
              <a:avLst/>
              <a:gdLst>
                <a:gd name="connsiteX0" fmla="*/ 0 w 2205317"/>
                <a:gd name="connsiteY0" fmla="*/ 349623 h 349623"/>
                <a:gd name="connsiteX1" fmla="*/ 1815353 w 2205317"/>
                <a:gd name="connsiteY1" fmla="*/ 349623 h 349623"/>
                <a:gd name="connsiteX2" fmla="*/ 2205317 w 2205317"/>
                <a:gd name="connsiteY2" fmla="*/ 0 h 349623"/>
              </a:gdLst>
              <a:ahLst/>
              <a:cxnLst>
                <a:cxn ang="0">
                  <a:pos x="connsiteX0" y="connsiteY0"/>
                </a:cxn>
                <a:cxn ang="0">
                  <a:pos x="connsiteX1" y="connsiteY1"/>
                </a:cxn>
                <a:cxn ang="0">
                  <a:pos x="connsiteX2" y="connsiteY2"/>
                </a:cxn>
              </a:cxnLst>
              <a:rect l="l" t="t" r="r" b="b"/>
              <a:pathLst>
                <a:path w="2205317" h="349623">
                  <a:moveTo>
                    <a:pt x="0" y="349623"/>
                  </a:moveTo>
                  <a:lnTo>
                    <a:pt x="1815353" y="349623"/>
                  </a:lnTo>
                  <a:lnTo>
                    <a:pt x="2205317" y="0"/>
                  </a:lnTo>
                </a:path>
              </a:pathLst>
            </a:cu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7762144" y="3701671"/>
              <a:ext cx="2844000" cy="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6" name="Freeform 55"/>
            <p:cNvSpPr/>
            <p:nvPr/>
          </p:nvSpPr>
          <p:spPr>
            <a:xfrm flipV="1">
              <a:off x="8350870" y="4424180"/>
              <a:ext cx="2744451" cy="444358"/>
            </a:xfrm>
            <a:custGeom>
              <a:avLst/>
              <a:gdLst>
                <a:gd name="connsiteX0" fmla="*/ 0 w 2205317"/>
                <a:gd name="connsiteY0" fmla="*/ 349623 h 349623"/>
                <a:gd name="connsiteX1" fmla="*/ 1815353 w 2205317"/>
                <a:gd name="connsiteY1" fmla="*/ 349623 h 349623"/>
                <a:gd name="connsiteX2" fmla="*/ 2205317 w 2205317"/>
                <a:gd name="connsiteY2" fmla="*/ 0 h 349623"/>
              </a:gdLst>
              <a:ahLst/>
              <a:cxnLst>
                <a:cxn ang="0">
                  <a:pos x="connsiteX0" y="connsiteY0"/>
                </a:cxn>
                <a:cxn ang="0">
                  <a:pos x="connsiteX1" y="connsiteY1"/>
                </a:cxn>
                <a:cxn ang="0">
                  <a:pos x="connsiteX2" y="connsiteY2"/>
                </a:cxn>
              </a:cxnLst>
              <a:rect l="l" t="t" r="r" b="b"/>
              <a:pathLst>
                <a:path w="2205317" h="349623">
                  <a:moveTo>
                    <a:pt x="0" y="349623"/>
                  </a:moveTo>
                  <a:lnTo>
                    <a:pt x="1815353" y="349623"/>
                  </a:lnTo>
                  <a:lnTo>
                    <a:pt x="2205317" y="0"/>
                  </a:lnTo>
                </a:path>
              </a:pathLst>
            </a:cu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6986018" y="4076771"/>
              <a:ext cx="2538060" cy="6491"/>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996326" y="3072413"/>
              <a:ext cx="395388" cy="469408"/>
            </a:xfrm>
            <a:prstGeom prst="rect">
              <a:avLst/>
            </a:prstGeom>
            <a:noFill/>
          </p:spPr>
          <p:txBody>
            <a:bodyPr wrap="none" rtlCol="0">
              <a:spAutoFit/>
            </a:bodyPr>
            <a:lstStyle/>
            <a:p>
              <a:r>
                <a:rPr lang="en-US" b="1" dirty="0" smtClean="0">
                  <a:latin typeface="Helvetica Neue" charset="0"/>
                  <a:ea typeface="Helvetica Neue" charset="0"/>
                  <a:cs typeface="Helvetica Neue" charset="0"/>
                </a:rPr>
                <a:t>c</a:t>
              </a:r>
              <a:endParaRPr lang="en-US" b="1" dirty="0">
                <a:latin typeface="Helvetica Neue" charset="0"/>
                <a:ea typeface="Helvetica Neue" charset="0"/>
                <a:cs typeface="Helvetica Neue" charset="0"/>
              </a:endParaRPr>
            </a:p>
          </p:txBody>
        </p:sp>
        <p:sp>
          <p:nvSpPr>
            <p:cNvPr id="60" name="TextBox 59"/>
            <p:cNvSpPr txBox="1"/>
            <p:nvPr/>
          </p:nvSpPr>
          <p:spPr>
            <a:xfrm flipH="1">
              <a:off x="7379606" y="3466691"/>
              <a:ext cx="335873" cy="469408"/>
            </a:xfrm>
            <a:prstGeom prst="rect">
              <a:avLst/>
            </a:prstGeom>
            <a:noFill/>
          </p:spPr>
          <p:txBody>
            <a:bodyPr wrap="square" rtlCol="0">
              <a:spAutoFit/>
            </a:bodyPr>
            <a:lstStyle/>
            <a:p>
              <a:r>
                <a:rPr lang="en-US" b="1" dirty="0" smtClean="0">
                  <a:latin typeface="Helvetica Neue" charset="0"/>
                  <a:ea typeface="Helvetica Neue" charset="0"/>
                  <a:cs typeface="Helvetica Neue" charset="0"/>
                </a:rPr>
                <a:t>b</a:t>
              </a:r>
              <a:endParaRPr lang="en-US" b="1" dirty="0">
                <a:latin typeface="Helvetica Neue" charset="0"/>
                <a:ea typeface="Helvetica Neue" charset="0"/>
                <a:cs typeface="Helvetica Neue" charset="0"/>
              </a:endParaRPr>
            </a:p>
          </p:txBody>
        </p:sp>
        <p:sp>
          <p:nvSpPr>
            <p:cNvPr id="61" name="TextBox 60"/>
            <p:cNvSpPr txBox="1"/>
            <p:nvPr/>
          </p:nvSpPr>
          <p:spPr>
            <a:xfrm>
              <a:off x="6605443" y="3773704"/>
              <a:ext cx="395388" cy="469408"/>
            </a:xfrm>
            <a:prstGeom prst="rect">
              <a:avLst/>
            </a:prstGeom>
            <a:noFill/>
          </p:spPr>
          <p:txBody>
            <a:bodyPr wrap="none" rtlCol="0">
              <a:spAutoFit/>
            </a:bodyPr>
            <a:lstStyle/>
            <a:p>
              <a:r>
                <a:rPr lang="en-US" b="1" dirty="0">
                  <a:latin typeface="Helvetica Neue" charset="0"/>
                  <a:ea typeface="Helvetica Neue" charset="0"/>
                  <a:cs typeface="Helvetica Neue" charset="0"/>
                </a:rPr>
                <a:t>a</a:t>
              </a:r>
            </a:p>
          </p:txBody>
        </p:sp>
        <p:sp>
          <p:nvSpPr>
            <p:cNvPr id="62" name="TextBox 61"/>
            <p:cNvSpPr txBox="1"/>
            <p:nvPr/>
          </p:nvSpPr>
          <p:spPr>
            <a:xfrm>
              <a:off x="8483891" y="2742674"/>
              <a:ext cx="405361" cy="469408"/>
            </a:xfrm>
            <a:prstGeom prst="rect">
              <a:avLst/>
            </a:prstGeom>
            <a:noFill/>
          </p:spPr>
          <p:txBody>
            <a:bodyPr wrap="none" rtlCol="0">
              <a:spAutoFit/>
            </a:bodyPr>
            <a:lstStyle/>
            <a:p>
              <a:r>
                <a:rPr lang="en-US" b="1" dirty="0" smtClean="0">
                  <a:latin typeface="Helvetica Neue" charset="0"/>
                  <a:ea typeface="Helvetica Neue" charset="0"/>
                  <a:cs typeface="Helvetica Neue" charset="0"/>
                </a:rPr>
                <a:t>d</a:t>
              </a:r>
              <a:endParaRPr lang="en-US" b="1" dirty="0">
                <a:latin typeface="Helvetica Neue" charset="0"/>
                <a:ea typeface="Helvetica Neue" charset="0"/>
                <a:cs typeface="Helvetica Neue" charset="0"/>
              </a:endParaRPr>
            </a:p>
          </p:txBody>
        </p:sp>
        <p:sp>
          <p:nvSpPr>
            <p:cNvPr id="63" name="TextBox 62"/>
            <p:cNvSpPr txBox="1"/>
            <p:nvPr/>
          </p:nvSpPr>
          <p:spPr>
            <a:xfrm>
              <a:off x="7938749" y="4180724"/>
              <a:ext cx="395388" cy="469408"/>
            </a:xfrm>
            <a:prstGeom prst="rect">
              <a:avLst/>
            </a:prstGeom>
            <a:noFill/>
          </p:spPr>
          <p:txBody>
            <a:bodyPr wrap="none" rtlCol="0">
              <a:spAutoFit/>
            </a:bodyPr>
            <a:lstStyle/>
            <a:p>
              <a:r>
                <a:rPr lang="en-US" b="1" dirty="0" smtClean="0">
                  <a:latin typeface="Helvetica Neue" charset="0"/>
                  <a:ea typeface="Helvetica Neue" charset="0"/>
                  <a:cs typeface="Helvetica Neue" charset="0"/>
                </a:rPr>
                <a:t>e</a:t>
              </a:r>
              <a:endParaRPr lang="en-US" b="1" dirty="0">
                <a:latin typeface="Helvetica Neue" charset="0"/>
                <a:ea typeface="Helvetica Neue" charset="0"/>
                <a:cs typeface="Helvetica Neue" charset="0"/>
              </a:endParaRPr>
            </a:p>
          </p:txBody>
        </p:sp>
        <p:sp>
          <p:nvSpPr>
            <p:cNvPr id="64" name="TextBox 63"/>
            <p:cNvSpPr txBox="1"/>
            <p:nvPr/>
          </p:nvSpPr>
          <p:spPr>
            <a:xfrm>
              <a:off x="8664808" y="4571066"/>
              <a:ext cx="325566" cy="469408"/>
            </a:xfrm>
            <a:prstGeom prst="rect">
              <a:avLst/>
            </a:prstGeom>
            <a:noFill/>
          </p:spPr>
          <p:txBody>
            <a:bodyPr wrap="none" rtlCol="0">
              <a:spAutoFit/>
            </a:bodyPr>
            <a:lstStyle/>
            <a:p>
              <a:r>
                <a:rPr lang="en-US" b="1" dirty="0">
                  <a:latin typeface="Helvetica Neue" charset="0"/>
                  <a:ea typeface="Helvetica Neue" charset="0"/>
                  <a:cs typeface="Helvetica Neue" charset="0"/>
                </a:rPr>
                <a:t>f</a:t>
              </a:r>
            </a:p>
          </p:txBody>
        </p:sp>
        <p:cxnSp>
          <p:nvCxnSpPr>
            <p:cNvPr id="91" name="Straight Connector 90"/>
            <p:cNvCxnSpPr/>
            <p:nvPr/>
          </p:nvCxnSpPr>
          <p:spPr>
            <a:xfrm>
              <a:off x="7743189" y="2148359"/>
              <a:ext cx="0" cy="335189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334137" y="2141053"/>
              <a:ext cx="0" cy="335189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9517779" y="2141053"/>
              <a:ext cx="0" cy="335189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596097" y="2154908"/>
              <a:ext cx="0" cy="335189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Freeform 94"/>
            <p:cNvSpPr/>
            <p:nvPr/>
          </p:nvSpPr>
          <p:spPr>
            <a:xfrm>
              <a:off x="8997147" y="4779014"/>
              <a:ext cx="2466109" cy="831273"/>
            </a:xfrm>
            <a:custGeom>
              <a:avLst/>
              <a:gdLst>
                <a:gd name="connsiteX0" fmla="*/ 0 w 2466109"/>
                <a:gd name="connsiteY0" fmla="*/ 0 h 831273"/>
                <a:gd name="connsiteX1" fmla="*/ 1607127 w 2466109"/>
                <a:gd name="connsiteY1" fmla="*/ 0 h 831273"/>
                <a:gd name="connsiteX2" fmla="*/ 2466109 w 2466109"/>
                <a:gd name="connsiteY2" fmla="*/ 831273 h 831273"/>
              </a:gdLst>
              <a:ahLst/>
              <a:cxnLst>
                <a:cxn ang="0">
                  <a:pos x="connsiteX0" y="connsiteY0"/>
                </a:cxn>
                <a:cxn ang="0">
                  <a:pos x="connsiteX1" y="connsiteY1"/>
                </a:cxn>
                <a:cxn ang="0">
                  <a:pos x="connsiteX2" y="connsiteY2"/>
                </a:cxn>
              </a:cxnLst>
              <a:rect l="l" t="t" r="r" b="b"/>
              <a:pathLst>
                <a:path w="2466109" h="831273">
                  <a:moveTo>
                    <a:pt x="0" y="0"/>
                  </a:moveTo>
                  <a:lnTo>
                    <a:pt x="1607127" y="0"/>
                  </a:lnTo>
                  <a:lnTo>
                    <a:pt x="2466109" y="831273"/>
                  </a:lnTo>
                </a:path>
              </a:pathLst>
            </a:cu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p:cNvCxnSpPr/>
            <p:nvPr/>
          </p:nvCxnSpPr>
          <p:spPr>
            <a:xfrm>
              <a:off x="8997147" y="2141053"/>
              <a:ext cx="0" cy="335189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883011" y="2154908"/>
              <a:ext cx="0" cy="335189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10765239" y="4736495"/>
              <a:ext cx="429232" cy="48432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820659" y="2605508"/>
              <a:ext cx="358918" cy="37397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7" name="Right Arrow 106"/>
          <p:cNvSpPr/>
          <p:nvPr/>
        </p:nvSpPr>
        <p:spPr>
          <a:xfrm>
            <a:off x="5694509" y="3853714"/>
            <a:ext cx="527423" cy="211545"/>
          </a:xfrm>
          <a:prstGeom prst="rightArrow">
            <a:avLst/>
          </a:prstGeom>
          <a:solidFill>
            <a:srgbClr val="5E5E5E"/>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648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graph</a:t>
            </a:r>
            <a:endParaRPr lang="en-US" dirty="0"/>
          </a:p>
        </p:txBody>
      </p:sp>
      <p:sp>
        <p:nvSpPr>
          <p:cNvPr id="3" name="Content Placeholder 2"/>
          <p:cNvSpPr>
            <a:spLocks noGrp="1"/>
          </p:cNvSpPr>
          <p:nvPr>
            <p:ph idx="1"/>
          </p:nvPr>
        </p:nvSpPr>
        <p:spPr/>
        <p:txBody>
          <a:bodyPr/>
          <a:lstStyle/>
          <a:p>
            <a:r>
              <a:rPr lang="en-US" dirty="0" smtClean="0"/>
              <a:t>An overlap-layout-consensus graph with transitive edges removed</a:t>
            </a:r>
          </a:p>
          <a:p>
            <a:pPr lvl="1"/>
            <a:r>
              <a:rPr lang="en-US" dirty="0" smtClean="0"/>
              <a:t>Nodes are reads, and edges represent overlaps between reads</a:t>
            </a:r>
          </a:p>
          <a:p>
            <a:r>
              <a:rPr lang="en-US" dirty="0" smtClean="0"/>
              <a:t>Genome is then assembled by deciphering a feasible layout of reads from the graph</a:t>
            </a:r>
          </a:p>
          <a:p>
            <a:r>
              <a:rPr lang="en-US" dirty="0" smtClean="0"/>
              <a:t>Good for long reads</a:t>
            </a:r>
            <a:endParaRPr lang="en-US" dirty="0"/>
          </a:p>
        </p:txBody>
      </p:sp>
    </p:spTree>
    <p:extLst>
      <p:ext uri="{BB962C8B-B14F-4D97-AF65-F5344CB8AC3E}">
        <p14:creationId xmlns:p14="http://schemas.microsoft.com/office/powerpoint/2010/main" val="12267654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12" y="531201"/>
            <a:ext cx="10515600" cy="1325563"/>
          </a:xfrm>
        </p:spPr>
        <p:txBody>
          <a:bodyPr/>
          <a:lstStyle/>
          <a:p>
            <a:r>
              <a:rPr lang="en-US" dirty="0" smtClean="0"/>
              <a:t>Directed string graph construction</a:t>
            </a:r>
            <a:endParaRPr lang="en-US" dirty="0"/>
          </a:p>
        </p:txBody>
      </p:sp>
      <p:sp>
        <p:nvSpPr>
          <p:cNvPr id="3" name="Content Placeholder 2"/>
          <p:cNvSpPr>
            <a:spLocks noGrp="1"/>
          </p:cNvSpPr>
          <p:nvPr>
            <p:ph idx="1"/>
          </p:nvPr>
        </p:nvSpPr>
        <p:spPr>
          <a:xfrm>
            <a:off x="585725" y="1611198"/>
            <a:ext cx="10515600" cy="4351338"/>
          </a:xfrm>
        </p:spPr>
        <p:txBody>
          <a:bodyPr/>
          <a:lstStyle/>
          <a:p>
            <a:r>
              <a:rPr lang="en-US" dirty="0" smtClean="0"/>
              <a:t>Myer’s Algorithm</a:t>
            </a:r>
          </a:p>
        </p:txBody>
      </p:sp>
      <p:sp>
        <p:nvSpPr>
          <p:cNvPr id="58" name="Right Arrow 57"/>
          <p:cNvSpPr/>
          <p:nvPr/>
        </p:nvSpPr>
        <p:spPr>
          <a:xfrm>
            <a:off x="5846909" y="4366333"/>
            <a:ext cx="527423" cy="211545"/>
          </a:xfrm>
          <a:prstGeom prst="rightArrow">
            <a:avLst/>
          </a:prstGeom>
          <a:solidFill>
            <a:srgbClr val="5E5E5E"/>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p:cNvGrpSpPr/>
          <p:nvPr/>
        </p:nvGrpSpPr>
        <p:grpSpPr>
          <a:xfrm>
            <a:off x="6576356" y="2576851"/>
            <a:ext cx="5329133" cy="3224334"/>
            <a:chOff x="6528159" y="2686513"/>
            <a:chExt cx="4113473" cy="2447799"/>
          </a:xfrm>
        </p:grpSpPr>
        <p:grpSp>
          <p:nvGrpSpPr>
            <p:cNvPr id="116" name="Group 115"/>
            <p:cNvGrpSpPr/>
            <p:nvPr/>
          </p:nvGrpSpPr>
          <p:grpSpPr>
            <a:xfrm>
              <a:off x="6528159" y="3085597"/>
              <a:ext cx="4113473" cy="2048715"/>
              <a:chOff x="6528159" y="3085597"/>
              <a:chExt cx="4113473" cy="2048715"/>
            </a:xfrm>
          </p:grpSpPr>
          <p:grpSp>
            <p:nvGrpSpPr>
              <p:cNvPr id="109" name="Group 108"/>
              <p:cNvGrpSpPr/>
              <p:nvPr/>
            </p:nvGrpSpPr>
            <p:grpSpPr>
              <a:xfrm>
                <a:off x="6729231" y="3085597"/>
                <a:ext cx="3591394" cy="1958931"/>
                <a:chOff x="6396512" y="3445385"/>
                <a:chExt cx="3591394" cy="1958931"/>
              </a:xfrm>
            </p:grpSpPr>
            <p:grpSp>
              <p:nvGrpSpPr>
                <p:cNvPr id="102" name="Group 101"/>
                <p:cNvGrpSpPr/>
                <p:nvPr/>
              </p:nvGrpSpPr>
              <p:grpSpPr>
                <a:xfrm>
                  <a:off x="6396512" y="3705178"/>
                  <a:ext cx="3591394" cy="1502402"/>
                  <a:chOff x="6461014" y="4028774"/>
                  <a:chExt cx="2399103" cy="1019074"/>
                </a:xfrm>
              </p:grpSpPr>
              <p:cxnSp>
                <p:nvCxnSpPr>
                  <p:cNvPr id="60" name="Straight Arrow Connector 59"/>
                  <p:cNvCxnSpPr/>
                  <p:nvPr/>
                </p:nvCxnSpPr>
                <p:spPr>
                  <a:xfrm flipV="1">
                    <a:off x="6602506" y="4540314"/>
                    <a:ext cx="726141" cy="863"/>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6461014" y="4477306"/>
                    <a:ext cx="144000" cy="1440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322221" y="4474550"/>
                    <a:ext cx="144000" cy="1440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flipV="1">
                    <a:off x="7457287" y="4161210"/>
                    <a:ext cx="422689" cy="346753"/>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7455416" y="4596967"/>
                    <a:ext cx="422689" cy="346753"/>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7878105" y="4032217"/>
                    <a:ext cx="144000" cy="1440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7878105" y="4881796"/>
                    <a:ext cx="144000" cy="1440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flipV="1">
                    <a:off x="8042573" y="4104217"/>
                    <a:ext cx="671121" cy="1947"/>
                  </a:xfrm>
                  <a:prstGeom prst="straightConnector1">
                    <a:avLst/>
                  </a:prstGeom>
                  <a:solidFill>
                    <a:srgbClr val="941651"/>
                  </a:solidFill>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8035552" y="4955028"/>
                    <a:ext cx="663247" cy="24792"/>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8711137" y="4903848"/>
                    <a:ext cx="144000" cy="1440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8716117" y="4028774"/>
                    <a:ext cx="144000" cy="1440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Curved Connector 89"/>
                  <p:cNvCxnSpPr>
                    <a:stCxn id="61" idx="0"/>
                    <a:endCxn id="73" idx="1"/>
                  </p:cNvCxnSpPr>
                  <p:nvPr/>
                </p:nvCxnSpPr>
                <p:spPr>
                  <a:xfrm rot="5400000" flipH="1" flipV="1">
                    <a:off x="7421387" y="3161489"/>
                    <a:ext cx="427444" cy="2204191"/>
                  </a:xfrm>
                  <a:prstGeom prst="curvedConnector3">
                    <a:avLst>
                      <a:gd name="adj1" fmla="val 169107"/>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p:nvPr/>
                </p:nvCxnSpPr>
                <p:spPr>
                  <a:xfrm rot="16200000" flipH="1">
                    <a:off x="7421388" y="3703625"/>
                    <a:ext cx="427444" cy="2204191"/>
                  </a:xfrm>
                  <a:prstGeom prst="curvedConnector3">
                    <a:avLst>
                      <a:gd name="adj1" fmla="val 173375"/>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61" idx="7"/>
                    <a:endCxn id="67" idx="2"/>
                  </p:cNvCxnSpPr>
                  <p:nvPr/>
                </p:nvCxnSpPr>
                <p:spPr>
                  <a:xfrm flipV="1">
                    <a:off x="6583926" y="4104217"/>
                    <a:ext cx="1294179" cy="394177"/>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6602506" y="4579603"/>
                    <a:ext cx="1294179" cy="394177"/>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7436800" y="4161229"/>
                    <a:ext cx="1294179" cy="394177"/>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7439744" y="4517036"/>
                    <a:ext cx="1294179" cy="394177"/>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01" name="TextBox 100"/>
                <p:cNvSpPr txBox="1"/>
                <p:nvPr/>
              </p:nvSpPr>
              <p:spPr>
                <a:xfrm>
                  <a:off x="7019821" y="4128402"/>
                  <a:ext cx="340158" cy="369332"/>
                </a:xfrm>
                <a:prstGeom prst="rect">
                  <a:avLst/>
                </a:prstGeom>
                <a:noFill/>
              </p:spPr>
              <p:txBody>
                <a:bodyPr wrap="none" rtlCol="0">
                  <a:spAutoFit/>
                </a:bodyPr>
                <a:lstStyle/>
                <a:p>
                  <a:r>
                    <a:rPr lang="en-US" dirty="0">
                      <a:latin typeface="Helvetica Neue" charset="0"/>
                      <a:ea typeface="Helvetica Neue" charset="0"/>
                      <a:cs typeface="Helvetica Neue" charset="0"/>
                    </a:rPr>
                    <a:t>𝜶</a:t>
                  </a:r>
                </a:p>
              </p:txBody>
            </p:sp>
            <p:sp>
              <p:nvSpPr>
                <p:cNvPr id="105" name="TextBox 104"/>
                <p:cNvSpPr txBox="1"/>
                <p:nvPr/>
              </p:nvSpPr>
              <p:spPr>
                <a:xfrm>
                  <a:off x="7972197" y="3881993"/>
                  <a:ext cx="312906" cy="369332"/>
                </a:xfrm>
                <a:prstGeom prst="rect">
                  <a:avLst/>
                </a:prstGeom>
                <a:noFill/>
              </p:spPr>
              <p:txBody>
                <a:bodyPr wrap="none" rtlCol="0">
                  <a:spAutoFit/>
                </a:bodyPr>
                <a:lstStyle/>
                <a:p>
                  <a:r>
                    <a:rPr lang="en-US" b="1" dirty="0" smtClean="0">
                      <a:latin typeface="Times" charset="0"/>
                      <a:ea typeface="Times" charset="0"/>
                      <a:cs typeface="Times" charset="0"/>
                    </a:rPr>
                    <a:t>β</a:t>
                  </a:r>
                  <a:endParaRPr lang="en-US" b="1" dirty="0">
                    <a:latin typeface="Times" charset="0"/>
                    <a:ea typeface="Times" charset="0"/>
                    <a:cs typeface="Times" charset="0"/>
                  </a:endParaRPr>
                </a:p>
              </p:txBody>
            </p:sp>
            <p:sp>
              <p:nvSpPr>
                <p:cNvPr id="106" name="TextBox 105"/>
                <p:cNvSpPr txBox="1"/>
                <p:nvPr/>
              </p:nvSpPr>
              <p:spPr>
                <a:xfrm>
                  <a:off x="7929634" y="4682516"/>
                  <a:ext cx="319318" cy="369332"/>
                </a:xfrm>
                <a:prstGeom prst="rect">
                  <a:avLst/>
                </a:prstGeom>
                <a:noFill/>
              </p:spPr>
              <p:txBody>
                <a:bodyPr wrap="none" rtlCol="0">
                  <a:spAutoFit/>
                </a:bodyPr>
                <a:lstStyle/>
                <a:p>
                  <a:r>
                    <a:rPr lang="en-US" dirty="0">
                      <a:latin typeface="Times" charset="0"/>
                      <a:ea typeface="Times" charset="0"/>
                      <a:cs typeface="Times" charset="0"/>
                    </a:rPr>
                    <a:t>𝜹</a:t>
                  </a:r>
                </a:p>
              </p:txBody>
            </p:sp>
            <p:sp>
              <p:nvSpPr>
                <p:cNvPr id="107" name="TextBox 106"/>
                <p:cNvSpPr txBox="1"/>
                <p:nvPr/>
              </p:nvSpPr>
              <p:spPr>
                <a:xfrm>
                  <a:off x="9066946" y="5034984"/>
                  <a:ext cx="303288" cy="369332"/>
                </a:xfrm>
                <a:prstGeom prst="rect">
                  <a:avLst/>
                </a:prstGeom>
                <a:noFill/>
              </p:spPr>
              <p:txBody>
                <a:bodyPr wrap="none" rtlCol="0">
                  <a:spAutoFit/>
                </a:bodyPr>
                <a:lstStyle/>
                <a:p>
                  <a:r>
                    <a:rPr lang="en-US" dirty="0" smtClean="0">
                      <a:latin typeface="Times" charset="0"/>
                      <a:ea typeface="Times" charset="0"/>
                      <a:cs typeface="Times" charset="0"/>
                    </a:rPr>
                    <a:t>𝜺</a:t>
                  </a:r>
                  <a:endParaRPr lang="en-US" dirty="0">
                    <a:latin typeface="Times" charset="0"/>
                    <a:ea typeface="Times" charset="0"/>
                    <a:cs typeface="Times" charset="0"/>
                  </a:endParaRPr>
                </a:p>
              </p:txBody>
            </p:sp>
            <p:sp>
              <p:nvSpPr>
                <p:cNvPr id="108" name="TextBox 107"/>
                <p:cNvSpPr txBox="1"/>
                <p:nvPr/>
              </p:nvSpPr>
              <p:spPr>
                <a:xfrm>
                  <a:off x="9092210" y="3445385"/>
                  <a:ext cx="324128" cy="369332"/>
                </a:xfrm>
                <a:prstGeom prst="rect">
                  <a:avLst/>
                </a:prstGeom>
                <a:noFill/>
              </p:spPr>
              <p:txBody>
                <a:bodyPr wrap="none" rtlCol="0">
                  <a:spAutoFit/>
                </a:bodyPr>
                <a:lstStyle/>
                <a:p>
                  <a:r>
                    <a:rPr lang="en-US" dirty="0">
                      <a:latin typeface="Times" charset="0"/>
                      <a:ea typeface="Times" charset="0"/>
                      <a:cs typeface="Times" charset="0"/>
                    </a:rPr>
                    <a:t>𝜸</a:t>
                  </a:r>
                </a:p>
              </p:txBody>
            </p:sp>
          </p:grpSp>
          <p:sp>
            <p:nvSpPr>
              <p:cNvPr id="110" name="TextBox 109"/>
              <p:cNvSpPr txBox="1"/>
              <p:nvPr/>
            </p:nvSpPr>
            <p:spPr>
              <a:xfrm>
                <a:off x="6528159" y="3758003"/>
                <a:ext cx="699230" cy="338554"/>
              </a:xfrm>
              <a:prstGeom prst="rect">
                <a:avLst/>
              </a:prstGeom>
              <a:noFill/>
            </p:spPr>
            <p:txBody>
              <a:bodyPr wrap="none" rtlCol="0">
                <a:spAutoFit/>
              </a:bodyPr>
              <a:lstStyle/>
              <a:p>
                <a:r>
                  <a:rPr lang="en-US" sz="1600" dirty="0" err="1" smtClean="0">
                    <a:latin typeface="Helvetica Neue" charset="0"/>
                    <a:ea typeface="Helvetica Neue" charset="0"/>
                    <a:cs typeface="Helvetica Neue" charset="0"/>
                  </a:rPr>
                  <a:t>a.end</a:t>
                </a:r>
                <a:endParaRPr lang="en-US" sz="1600" dirty="0">
                  <a:latin typeface="Helvetica Neue" charset="0"/>
                  <a:ea typeface="Helvetica Neue" charset="0"/>
                  <a:cs typeface="Helvetica Neue" charset="0"/>
                </a:endParaRPr>
              </a:p>
            </p:txBody>
          </p:sp>
          <p:sp>
            <p:nvSpPr>
              <p:cNvPr id="111" name="TextBox 110"/>
              <p:cNvSpPr txBox="1"/>
              <p:nvPr/>
            </p:nvSpPr>
            <p:spPr>
              <a:xfrm>
                <a:off x="7811521" y="3745700"/>
                <a:ext cx="710451" cy="338554"/>
              </a:xfrm>
              <a:prstGeom prst="rect">
                <a:avLst/>
              </a:prstGeom>
              <a:noFill/>
            </p:spPr>
            <p:txBody>
              <a:bodyPr wrap="none" rtlCol="0">
                <a:spAutoFit/>
              </a:bodyPr>
              <a:lstStyle/>
              <a:p>
                <a:r>
                  <a:rPr lang="en-US" sz="1600" dirty="0" err="1">
                    <a:latin typeface="Helvetica Neue" charset="0"/>
                    <a:ea typeface="Helvetica Neue" charset="0"/>
                    <a:cs typeface="Helvetica Neue" charset="0"/>
                  </a:rPr>
                  <a:t>b</a:t>
                </a:r>
                <a:r>
                  <a:rPr lang="en-US" sz="1600" dirty="0" err="1" smtClean="0">
                    <a:latin typeface="Helvetica Neue" charset="0"/>
                    <a:ea typeface="Helvetica Neue" charset="0"/>
                    <a:cs typeface="Helvetica Neue" charset="0"/>
                  </a:rPr>
                  <a:t>.end</a:t>
                </a:r>
                <a:endParaRPr lang="en-US" sz="1600" dirty="0">
                  <a:latin typeface="Helvetica Neue" charset="0"/>
                  <a:ea typeface="Helvetica Neue" charset="0"/>
                  <a:cs typeface="Helvetica Neue" charset="0"/>
                </a:endParaRPr>
              </a:p>
            </p:txBody>
          </p:sp>
          <p:sp>
            <p:nvSpPr>
              <p:cNvPr id="112" name="TextBox 111"/>
              <p:cNvSpPr txBox="1"/>
              <p:nvPr/>
            </p:nvSpPr>
            <p:spPr>
              <a:xfrm>
                <a:off x="8691157" y="3096645"/>
                <a:ext cx="699230" cy="338554"/>
              </a:xfrm>
              <a:prstGeom prst="rect">
                <a:avLst/>
              </a:prstGeom>
              <a:noFill/>
            </p:spPr>
            <p:txBody>
              <a:bodyPr wrap="none" rtlCol="0">
                <a:spAutoFit/>
              </a:bodyPr>
              <a:lstStyle/>
              <a:p>
                <a:r>
                  <a:rPr lang="en-US" sz="1600" dirty="0" err="1" smtClean="0">
                    <a:latin typeface="Helvetica Neue" charset="0"/>
                    <a:ea typeface="Helvetica Neue" charset="0"/>
                    <a:cs typeface="Helvetica Neue" charset="0"/>
                  </a:rPr>
                  <a:t>c.end</a:t>
                </a:r>
                <a:endParaRPr lang="en-US" sz="1600" dirty="0">
                  <a:latin typeface="Helvetica Neue" charset="0"/>
                  <a:ea typeface="Helvetica Neue" charset="0"/>
                  <a:cs typeface="Helvetica Neue" charset="0"/>
                </a:endParaRPr>
              </a:p>
            </p:txBody>
          </p:sp>
          <p:sp>
            <p:nvSpPr>
              <p:cNvPr id="113" name="TextBox 112"/>
              <p:cNvSpPr txBox="1"/>
              <p:nvPr/>
            </p:nvSpPr>
            <p:spPr>
              <a:xfrm>
                <a:off x="9930394" y="3090453"/>
                <a:ext cx="710451" cy="338554"/>
              </a:xfrm>
              <a:prstGeom prst="rect">
                <a:avLst/>
              </a:prstGeom>
              <a:noFill/>
            </p:spPr>
            <p:txBody>
              <a:bodyPr wrap="none" rtlCol="0">
                <a:spAutoFit/>
              </a:bodyPr>
              <a:lstStyle/>
              <a:p>
                <a:r>
                  <a:rPr lang="en-US" sz="1600" dirty="0" err="1" smtClean="0">
                    <a:latin typeface="Helvetica Neue" charset="0"/>
                    <a:ea typeface="Helvetica Neue" charset="0"/>
                    <a:cs typeface="Helvetica Neue" charset="0"/>
                  </a:rPr>
                  <a:t>d.end</a:t>
                </a:r>
                <a:endParaRPr lang="en-US" sz="1600" dirty="0">
                  <a:latin typeface="Helvetica Neue" charset="0"/>
                  <a:ea typeface="Helvetica Neue" charset="0"/>
                  <a:cs typeface="Helvetica Neue" charset="0"/>
                </a:endParaRPr>
              </a:p>
            </p:txBody>
          </p:sp>
          <p:sp>
            <p:nvSpPr>
              <p:cNvPr id="114" name="TextBox 113"/>
              <p:cNvSpPr txBox="1"/>
              <p:nvPr/>
            </p:nvSpPr>
            <p:spPr>
              <a:xfrm>
                <a:off x="8681965" y="4766112"/>
                <a:ext cx="699230" cy="338554"/>
              </a:xfrm>
              <a:prstGeom prst="rect">
                <a:avLst/>
              </a:prstGeom>
              <a:noFill/>
            </p:spPr>
            <p:txBody>
              <a:bodyPr wrap="none" rtlCol="0">
                <a:spAutoFit/>
              </a:bodyPr>
              <a:lstStyle/>
              <a:p>
                <a:r>
                  <a:rPr lang="en-US" sz="1600" dirty="0" err="1" smtClean="0">
                    <a:latin typeface="Helvetica Neue" charset="0"/>
                    <a:ea typeface="Helvetica Neue" charset="0"/>
                    <a:cs typeface="Helvetica Neue" charset="0"/>
                  </a:rPr>
                  <a:t>e</a:t>
                </a:r>
                <a:r>
                  <a:rPr lang="en-US" sz="1600" smtClean="0">
                    <a:latin typeface="Helvetica Neue" charset="0"/>
                    <a:ea typeface="Helvetica Neue" charset="0"/>
                    <a:cs typeface="Helvetica Neue" charset="0"/>
                  </a:rPr>
                  <a:t>.end</a:t>
                </a:r>
                <a:endParaRPr lang="en-US" sz="1600" dirty="0">
                  <a:latin typeface="Helvetica Neue" charset="0"/>
                  <a:ea typeface="Helvetica Neue" charset="0"/>
                  <a:cs typeface="Helvetica Neue" charset="0"/>
                </a:endParaRPr>
              </a:p>
            </p:txBody>
          </p:sp>
          <p:sp>
            <p:nvSpPr>
              <p:cNvPr id="115" name="TextBox 114"/>
              <p:cNvSpPr txBox="1"/>
              <p:nvPr/>
            </p:nvSpPr>
            <p:spPr>
              <a:xfrm>
                <a:off x="9992095" y="4795758"/>
                <a:ext cx="649537" cy="338554"/>
              </a:xfrm>
              <a:prstGeom prst="rect">
                <a:avLst/>
              </a:prstGeom>
              <a:noFill/>
            </p:spPr>
            <p:txBody>
              <a:bodyPr wrap="none" rtlCol="0">
                <a:spAutoFit/>
              </a:bodyPr>
              <a:lstStyle/>
              <a:p>
                <a:r>
                  <a:rPr lang="en-US" sz="1600" dirty="0" err="1" smtClean="0">
                    <a:latin typeface="Helvetica Neue" charset="0"/>
                    <a:ea typeface="Helvetica Neue" charset="0"/>
                    <a:cs typeface="Helvetica Neue" charset="0"/>
                  </a:rPr>
                  <a:t>f.end</a:t>
                </a:r>
                <a:endParaRPr lang="en-US" sz="1600" dirty="0">
                  <a:latin typeface="Helvetica Neue" charset="0"/>
                  <a:ea typeface="Helvetica Neue" charset="0"/>
                  <a:cs typeface="Helvetica Neue" charset="0"/>
                </a:endParaRPr>
              </a:p>
            </p:txBody>
          </p:sp>
        </p:grpSp>
        <p:sp>
          <p:nvSpPr>
            <p:cNvPr id="119" name="TextBox 118"/>
            <p:cNvSpPr txBox="1"/>
            <p:nvPr/>
          </p:nvSpPr>
          <p:spPr>
            <a:xfrm rot="20517792">
              <a:off x="6866193" y="2686513"/>
              <a:ext cx="2198038" cy="307777"/>
            </a:xfrm>
            <a:prstGeom prst="rect">
              <a:avLst/>
            </a:prstGeom>
            <a:noFill/>
          </p:spPr>
          <p:txBody>
            <a:bodyPr wrap="none" rtlCol="0">
              <a:spAutoFit/>
            </a:bodyPr>
            <a:lstStyle/>
            <a:p>
              <a:r>
                <a:rPr lang="en-US" sz="1400" dirty="0">
                  <a:solidFill>
                    <a:schemeClr val="tx1">
                      <a:lumMod val="65000"/>
                      <a:lumOff val="35000"/>
                    </a:schemeClr>
                  </a:solidFill>
                  <a:latin typeface="Helvetica Neue" charset="0"/>
                  <a:ea typeface="Helvetica Neue" charset="0"/>
                  <a:cs typeface="Helvetica Neue" charset="0"/>
                </a:rPr>
                <a:t>t</a:t>
              </a:r>
              <a:r>
                <a:rPr lang="en-US" sz="1400" dirty="0" smtClean="0">
                  <a:solidFill>
                    <a:schemeClr val="tx1">
                      <a:lumMod val="65000"/>
                      <a:lumOff val="35000"/>
                    </a:schemeClr>
                  </a:solidFill>
                  <a:latin typeface="Helvetica Neue" charset="0"/>
                  <a:ea typeface="Helvetica Neue" charset="0"/>
                  <a:cs typeface="Helvetica Neue" charset="0"/>
                </a:rPr>
                <a:t>ransitive edges removed</a:t>
              </a:r>
              <a:endParaRPr lang="en-US" sz="1400" dirty="0">
                <a:solidFill>
                  <a:schemeClr val="tx1">
                    <a:lumMod val="65000"/>
                    <a:lumOff val="35000"/>
                  </a:schemeClr>
                </a:solidFill>
                <a:latin typeface="Helvetica Neue" charset="0"/>
                <a:ea typeface="Helvetica Neue" charset="0"/>
                <a:cs typeface="Helvetica Neue" charset="0"/>
              </a:endParaRPr>
            </a:p>
          </p:txBody>
        </p:sp>
      </p:grpSp>
      <p:grpSp>
        <p:nvGrpSpPr>
          <p:cNvPr id="124" name="Group 123"/>
          <p:cNvGrpSpPr/>
          <p:nvPr/>
        </p:nvGrpSpPr>
        <p:grpSpPr>
          <a:xfrm>
            <a:off x="308717" y="2576851"/>
            <a:ext cx="5358653" cy="3778095"/>
            <a:chOff x="156317" y="2064232"/>
            <a:chExt cx="5358653" cy="3778095"/>
          </a:xfrm>
        </p:grpSpPr>
        <p:sp>
          <p:nvSpPr>
            <p:cNvPr id="14" name="Freeform 13"/>
            <p:cNvSpPr/>
            <p:nvPr/>
          </p:nvSpPr>
          <p:spPr>
            <a:xfrm>
              <a:off x="2453981" y="2198514"/>
              <a:ext cx="2543638" cy="820355"/>
            </a:xfrm>
            <a:custGeom>
              <a:avLst/>
              <a:gdLst>
                <a:gd name="connsiteX0" fmla="*/ 0 w 2043952"/>
                <a:gd name="connsiteY0" fmla="*/ 645459 h 645459"/>
                <a:gd name="connsiteX1" fmla="*/ 1371600 w 2043952"/>
                <a:gd name="connsiteY1" fmla="*/ 645459 h 645459"/>
                <a:gd name="connsiteX2" fmla="*/ 2043952 w 2043952"/>
                <a:gd name="connsiteY2" fmla="*/ 0 h 645459"/>
              </a:gdLst>
              <a:ahLst/>
              <a:cxnLst>
                <a:cxn ang="0">
                  <a:pos x="connsiteX0" y="connsiteY0"/>
                </a:cxn>
                <a:cxn ang="0">
                  <a:pos x="connsiteX1" y="connsiteY1"/>
                </a:cxn>
                <a:cxn ang="0">
                  <a:pos x="connsiteX2" y="connsiteY2"/>
                </a:cxn>
              </a:cxnLst>
              <a:rect l="l" t="t" r="r" b="b"/>
              <a:pathLst>
                <a:path w="2043952" h="645459">
                  <a:moveTo>
                    <a:pt x="0" y="645459"/>
                  </a:moveTo>
                  <a:lnTo>
                    <a:pt x="1371600" y="645459"/>
                  </a:lnTo>
                  <a:lnTo>
                    <a:pt x="2043952" y="0"/>
                  </a:lnTo>
                </a:path>
              </a:pathLst>
            </a:cu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1942589" y="2932444"/>
              <a:ext cx="2744451" cy="444358"/>
            </a:xfrm>
            <a:custGeom>
              <a:avLst/>
              <a:gdLst>
                <a:gd name="connsiteX0" fmla="*/ 0 w 2205317"/>
                <a:gd name="connsiteY0" fmla="*/ 349623 h 349623"/>
                <a:gd name="connsiteX1" fmla="*/ 1815353 w 2205317"/>
                <a:gd name="connsiteY1" fmla="*/ 349623 h 349623"/>
                <a:gd name="connsiteX2" fmla="*/ 2205317 w 2205317"/>
                <a:gd name="connsiteY2" fmla="*/ 0 h 349623"/>
              </a:gdLst>
              <a:ahLst/>
              <a:cxnLst>
                <a:cxn ang="0">
                  <a:pos x="connsiteX0" y="connsiteY0"/>
                </a:cxn>
                <a:cxn ang="0">
                  <a:pos x="connsiteX1" y="connsiteY1"/>
                </a:cxn>
                <a:cxn ang="0">
                  <a:pos x="connsiteX2" y="connsiteY2"/>
                </a:cxn>
              </a:cxnLst>
              <a:rect l="l" t="t" r="r" b="b"/>
              <a:pathLst>
                <a:path w="2205317" h="349623">
                  <a:moveTo>
                    <a:pt x="0" y="349623"/>
                  </a:moveTo>
                  <a:lnTo>
                    <a:pt x="1815353" y="349623"/>
                  </a:lnTo>
                  <a:lnTo>
                    <a:pt x="2205317" y="0"/>
                  </a:lnTo>
                </a:path>
              </a:pathLst>
            </a:cu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299163" y="3751827"/>
              <a:ext cx="2917374" cy="0"/>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flipV="1">
              <a:off x="1901744" y="4474335"/>
              <a:ext cx="2744451" cy="444358"/>
            </a:xfrm>
            <a:custGeom>
              <a:avLst/>
              <a:gdLst>
                <a:gd name="connsiteX0" fmla="*/ 0 w 2205317"/>
                <a:gd name="connsiteY0" fmla="*/ 349623 h 349623"/>
                <a:gd name="connsiteX1" fmla="*/ 1815353 w 2205317"/>
                <a:gd name="connsiteY1" fmla="*/ 349623 h 349623"/>
                <a:gd name="connsiteX2" fmla="*/ 2205317 w 2205317"/>
                <a:gd name="connsiteY2" fmla="*/ 0 h 349623"/>
              </a:gdLst>
              <a:ahLst/>
              <a:cxnLst>
                <a:cxn ang="0">
                  <a:pos x="connsiteX0" y="connsiteY0"/>
                </a:cxn>
                <a:cxn ang="0">
                  <a:pos x="connsiteX1" y="connsiteY1"/>
                </a:cxn>
                <a:cxn ang="0">
                  <a:pos x="connsiteX2" y="connsiteY2"/>
                </a:cxn>
              </a:cxnLst>
              <a:rect l="l" t="t" r="r" b="b"/>
              <a:pathLst>
                <a:path w="2205317" h="349623">
                  <a:moveTo>
                    <a:pt x="0" y="349623"/>
                  </a:moveTo>
                  <a:lnTo>
                    <a:pt x="1815353" y="349623"/>
                  </a:lnTo>
                  <a:lnTo>
                    <a:pt x="2205317" y="0"/>
                  </a:lnTo>
                </a:path>
              </a:pathLst>
            </a:cu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536892" y="4126926"/>
              <a:ext cx="2538060" cy="6491"/>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47200" y="3122569"/>
              <a:ext cx="395388" cy="469408"/>
            </a:xfrm>
            <a:prstGeom prst="rect">
              <a:avLst/>
            </a:prstGeom>
            <a:noFill/>
          </p:spPr>
          <p:txBody>
            <a:bodyPr wrap="none" rtlCol="0">
              <a:spAutoFit/>
            </a:bodyPr>
            <a:lstStyle/>
            <a:p>
              <a:r>
                <a:rPr lang="en-US" b="1" dirty="0" smtClean="0">
                  <a:latin typeface="Helvetica Neue" charset="0"/>
                  <a:ea typeface="Helvetica Neue" charset="0"/>
                  <a:cs typeface="Helvetica Neue" charset="0"/>
                </a:rPr>
                <a:t>c</a:t>
              </a:r>
              <a:endParaRPr lang="en-US" b="1" dirty="0">
                <a:latin typeface="Helvetica Neue" charset="0"/>
                <a:ea typeface="Helvetica Neue" charset="0"/>
                <a:cs typeface="Helvetica Neue" charset="0"/>
              </a:endParaRPr>
            </a:p>
          </p:txBody>
        </p:sp>
        <p:sp>
          <p:nvSpPr>
            <p:cNvPr id="27" name="TextBox 26"/>
            <p:cNvSpPr txBox="1"/>
            <p:nvPr/>
          </p:nvSpPr>
          <p:spPr>
            <a:xfrm flipH="1">
              <a:off x="888916" y="3475281"/>
              <a:ext cx="335873" cy="469408"/>
            </a:xfrm>
            <a:prstGeom prst="rect">
              <a:avLst/>
            </a:prstGeom>
            <a:noFill/>
          </p:spPr>
          <p:txBody>
            <a:bodyPr wrap="square" rtlCol="0">
              <a:spAutoFit/>
            </a:bodyPr>
            <a:lstStyle/>
            <a:p>
              <a:r>
                <a:rPr lang="en-US" b="1" dirty="0" smtClean="0">
                  <a:latin typeface="Helvetica Neue" charset="0"/>
                  <a:ea typeface="Helvetica Neue" charset="0"/>
                  <a:cs typeface="Helvetica Neue" charset="0"/>
                </a:rPr>
                <a:t>b</a:t>
              </a:r>
              <a:endParaRPr lang="en-US" b="1" dirty="0">
                <a:latin typeface="Helvetica Neue" charset="0"/>
                <a:ea typeface="Helvetica Neue" charset="0"/>
                <a:cs typeface="Helvetica Neue" charset="0"/>
              </a:endParaRPr>
            </a:p>
          </p:txBody>
        </p:sp>
        <p:sp>
          <p:nvSpPr>
            <p:cNvPr id="29" name="TextBox 28"/>
            <p:cNvSpPr txBox="1"/>
            <p:nvPr/>
          </p:nvSpPr>
          <p:spPr>
            <a:xfrm>
              <a:off x="156317" y="3823860"/>
              <a:ext cx="395388" cy="469408"/>
            </a:xfrm>
            <a:prstGeom prst="rect">
              <a:avLst/>
            </a:prstGeom>
            <a:noFill/>
          </p:spPr>
          <p:txBody>
            <a:bodyPr wrap="none" rtlCol="0">
              <a:spAutoFit/>
            </a:bodyPr>
            <a:lstStyle/>
            <a:p>
              <a:r>
                <a:rPr lang="en-US" b="1" dirty="0">
                  <a:latin typeface="Helvetica Neue" charset="0"/>
                  <a:ea typeface="Helvetica Neue" charset="0"/>
                  <a:cs typeface="Helvetica Neue" charset="0"/>
                </a:rPr>
                <a:t>a</a:t>
              </a:r>
            </a:p>
          </p:txBody>
        </p:sp>
        <p:sp>
          <p:nvSpPr>
            <p:cNvPr id="31" name="TextBox 30"/>
            <p:cNvSpPr txBox="1"/>
            <p:nvPr/>
          </p:nvSpPr>
          <p:spPr>
            <a:xfrm>
              <a:off x="2048620" y="2792830"/>
              <a:ext cx="405361" cy="469408"/>
            </a:xfrm>
            <a:prstGeom prst="rect">
              <a:avLst/>
            </a:prstGeom>
            <a:noFill/>
          </p:spPr>
          <p:txBody>
            <a:bodyPr wrap="none" rtlCol="0">
              <a:spAutoFit/>
            </a:bodyPr>
            <a:lstStyle/>
            <a:p>
              <a:r>
                <a:rPr lang="en-US" b="1" dirty="0" smtClean="0">
                  <a:latin typeface="Helvetica Neue" charset="0"/>
                  <a:ea typeface="Helvetica Neue" charset="0"/>
                  <a:cs typeface="Helvetica Neue" charset="0"/>
                </a:rPr>
                <a:t>d</a:t>
              </a:r>
              <a:endParaRPr lang="en-US" b="1" dirty="0">
                <a:latin typeface="Helvetica Neue" charset="0"/>
                <a:ea typeface="Helvetica Neue" charset="0"/>
                <a:cs typeface="Helvetica Neue" charset="0"/>
              </a:endParaRPr>
            </a:p>
          </p:txBody>
        </p:sp>
        <p:sp>
          <p:nvSpPr>
            <p:cNvPr id="32" name="TextBox 31"/>
            <p:cNvSpPr txBox="1"/>
            <p:nvPr/>
          </p:nvSpPr>
          <p:spPr>
            <a:xfrm>
              <a:off x="1489623" y="4230880"/>
              <a:ext cx="395388" cy="469408"/>
            </a:xfrm>
            <a:prstGeom prst="rect">
              <a:avLst/>
            </a:prstGeom>
            <a:noFill/>
          </p:spPr>
          <p:txBody>
            <a:bodyPr wrap="none" rtlCol="0">
              <a:spAutoFit/>
            </a:bodyPr>
            <a:lstStyle/>
            <a:p>
              <a:r>
                <a:rPr lang="en-US" b="1" dirty="0" smtClean="0">
                  <a:latin typeface="Helvetica Neue" charset="0"/>
                  <a:ea typeface="Helvetica Neue" charset="0"/>
                  <a:cs typeface="Helvetica Neue" charset="0"/>
                </a:rPr>
                <a:t>e</a:t>
              </a:r>
              <a:endParaRPr lang="en-US" b="1" dirty="0">
                <a:latin typeface="Helvetica Neue" charset="0"/>
                <a:ea typeface="Helvetica Neue" charset="0"/>
                <a:cs typeface="Helvetica Neue" charset="0"/>
              </a:endParaRPr>
            </a:p>
          </p:txBody>
        </p:sp>
        <p:sp>
          <p:nvSpPr>
            <p:cNvPr id="33" name="TextBox 32"/>
            <p:cNvSpPr txBox="1"/>
            <p:nvPr/>
          </p:nvSpPr>
          <p:spPr>
            <a:xfrm>
              <a:off x="2257484" y="4676446"/>
              <a:ext cx="325566" cy="469408"/>
            </a:xfrm>
            <a:prstGeom prst="rect">
              <a:avLst/>
            </a:prstGeom>
            <a:noFill/>
          </p:spPr>
          <p:txBody>
            <a:bodyPr wrap="none" rtlCol="0">
              <a:spAutoFit/>
            </a:bodyPr>
            <a:lstStyle/>
            <a:p>
              <a:r>
                <a:rPr lang="en-US" b="1" dirty="0">
                  <a:latin typeface="Helvetica Neue" charset="0"/>
                  <a:ea typeface="Helvetica Neue" charset="0"/>
                  <a:cs typeface="Helvetica Neue" charset="0"/>
                </a:rPr>
                <a:t>f</a:t>
              </a:r>
            </a:p>
          </p:txBody>
        </p:sp>
        <p:cxnSp>
          <p:nvCxnSpPr>
            <p:cNvPr id="35" name="Straight Arrow Connector 34"/>
            <p:cNvCxnSpPr/>
            <p:nvPr/>
          </p:nvCxnSpPr>
          <p:spPr>
            <a:xfrm>
              <a:off x="3083533" y="3890372"/>
              <a:ext cx="1133004" cy="0"/>
            </a:xfrm>
            <a:prstGeom prst="straightConnector1">
              <a:avLst/>
            </a:prstGeom>
            <a:ln>
              <a:solidFill>
                <a:schemeClr val="tx1">
                  <a:lumMod val="95000"/>
                  <a:lumOff val="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243929" y="4324340"/>
              <a:ext cx="500813" cy="483740"/>
            </a:xfrm>
            <a:prstGeom prst="straightConnector1">
              <a:avLst/>
            </a:prstGeom>
            <a:ln>
              <a:solidFill>
                <a:schemeClr val="tx1">
                  <a:lumMod val="95000"/>
                  <a:lumOff val="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597972" y="5089825"/>
              <a:ext cx="500813" cy="483740"/>
            </a:xfrm>
            <a:prstGeom prst="straightConnector1">
              <a:avLst/>
            </a:prstGeom>
            <a:ln>
              <a:solidFill>
                <a:schemeClr val="tx1">
                  <a:lumMod val="95000"/>
                  <a:lumOff val="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4271808" y="3061715"/>
              <a:ext cx="488295" cy="447748"/>
            </a:xfrm>
            <a:prstGeom prst="straightConnector1">
              <a:avLst/>
            </a:prstGeom>
            <a:ln>
              <a:solidFill>
                <a:schemeClr val="tx1">
                  <a:lumMod val="95000"/>
                  <a:lumOff val="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622886" y="2308077"/>
              <a:ext cx="488295" cy="447748"/>
            </a:xfrm>
            <a:prstGeom prst="straightConnector1">
              <a:avLst/>
            </a:prstGeom>
            <a:ln>
              <a:solidFill>
                <a:schemeClr val="tx1">
                  <a:lumMod val="95000"/>
                  <a:lumOff val="5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55527" y="3762993"/>
              <a:ext cx="423317" cy="469408"/>
            </a:xfrm>
            <a:prstGeom prst="rect">
              <a:avLst/>
            </a:prstGeom>
            <a:noFill/>
          </p:spPr>
          <p:txBody>
            <a:bodyPr wrap="none" rtlCol="0">
              <a:spAutoFit/>
            </a:bodyPr>
            <a:lstStyle/>
            <a:p>
              <a:r>
                <a:rPr lang="en-US" dirty="0">
                  <a:latin typeface="Helvetica Neue" charset="0"/>
                  <a:ea typeface="Helvetica Neue" charset="0"/>
                  <a:cs typeface="Helvetica Neue" charset="0"/>
                </a:rPr>
                <a:t>𝜶</a:t>
              </a:r>
            </a:p>
          </p:txBody>
        </p:sp>
        <p:sp>
          <p:nvSpPr>
            <p:cNvPr id="49" name="TextBox 48"/>
            <p:cNvSpPr txBox="1"/>
            <p:nvPr/>
          </p:nvSpPr>
          <p:spPr>
            <a:xfrm rot="19123215">
              <a:off x="4484962" y="3219961"/>
              <a:ext cx="389402" cy="469408"/>
            </a:xfrm>
            <a:prstGeom prst="rect">
              <a:avLst/>
            </a:prstGeom>
            <a:noFill/>
          </p:spPr>
          <p:txBody>
            <a:bodyPr wrap="none" rtlCol="0">
              <a:spAutoFit/>
            </a:bodyPr>
            <a:lstStyle/>
            <a:p>
              <a:r>
                <a:rPr lang="en-US" b="1" dirty="0" smtClean="0">
                  <a:latin typeface="Times" charset="0"/>
                  <a:ea typeface="Times" charset="0"/>
                  <a:cs typeface="Times" charset="0"/>
                </a:rPr>
                <a:t>β</a:t>
              </a:r>
              <a:endParaRPr lang="en-US" b="1" dirty="0">
                <a:latin typeface="Times" charset="0"/>
                <a:ea typeface="Times" charset="0"/>
                <a:cs typeface="Times" charset="0"/>
              </a:endParaRPr>
            </a:p>
          </p:txBody>
        </p:sp>
        <p:sp>
          <p:nvSpPr>
            <p:cNvPr id="52" name="TextBox 51"/>
            <p:cNvSpPr txBox="1"/>
            <p:nvPr/>
          </p:nvSpPr>
          <p:spPr>
            <a:xfrm rot="19123215">
              <a:off x="4776291" y="2476376"/>
              <a:ext cx="403368" cy="469408"/>
            </a:xfrm>
            <a:prstGeom prst="rect">
              <a:avLst/>
            </a:prstGeom>
            <a:noFill/>
          </p:spPr>
          <p:txBody>
            <a:bodyPr wrap="none" rtlCol="0">
              <a:spAutoFit/>
            </a:bodyPr>
            <a:lstStyle/>
            <a:p>
              <a:r>
                <a:rPr lang="en-US" dirty="0">
                  <a:latin typeface="Times" charset="0"/>
                  <a:ea typeface="Times" charset="0"/>
                  <a:cs typeface="Times" charset="0"/>
                </a:rPr>
                <a:t>𝜸</a:t>
              </a:r>
            </a:p>
          </p:txBody>
        </p:sp>
        <p:sp>
          <p:nvSpPr>
            <p:cNvPr id="53" name="TextBox 52"/>
            <p:cNvSpPr txBox="1"/>
            <p:nvPr/>
          </p:nvSpPr>
          <p:spPr>
            <a:xfrm rot="2949347">
              <a:off x="4499546" y="4197633"/>
              <a:ext cx="405842" cy="459623"/>
            </a:xfrm>
            <a:prstGeom prst="rect">
              <a:avLst/>
            </a:prstGeom>
            <a:noFill/>
          </p:spPr>
          <p:txBody>
            <a:bodyPr wrap="none" rtlCol="0">
              <a:spAutoFit/>
            </a:bodyPr>
            <a:lstStyle/>
            <a:p>
              <a:r>
                <a:rPr lang="en-US" dirty="0">
                  <a:latin typeface="Times" charset="0"/>
                  <a:ea typeface="Times" charset="0"/>
                  <a:cs typeface="Times" charset="0"/>
                </a:rPr>
                <a:t>𝜹</a:t>
              </a:r>
            </a:p>
          </p:txBody>
        </p:sp>
        <p:sp>
          <p:nvSpPr>
            <p:cNvPr id="54" name="TextBox 53"/>
            <p:cNvSpPr txBox="1"/>
            <p:nvPr/>
          </p:nvSpPr>
          <p:spPr>
            <a:xfrm rot="2626933">
              <a:off x="4881670" y="4995420"/>
              <a:ext cx="377433" cy="469408"/>
            </a:xfrm>
            <a:prstGeom prst="rect">
              <a:avLst/>
            </a:prstGeom>
            <a:noFill/>
          </p:spPr>
          <p:txBody>
            <a:bodyPr wrap="none" rtlCol="0">
              <a:spAutoFit/>
            </a:bodyPr>
            <a:lstStyle/>
            <a:p>
              <a:r>
                <a:rPr lang="en-US" dirty="0" smtClean="0">
                  <a:latin typeface="Times" charset="0"/>
                  <a:ea typeface="Times" charset="0"/>
                  <a:cs typeface="Times" charset="0"/>
                </a:rPr>
                <a:t>𝜺</a:t>
              </a:r>
              <a:endParaRPr lang="en-US" dirty="0">
                <a:latin typeface="Times" charset="0"/>
                <a:ea typeface="Times" charset="0"/>
                <a:cs typeface="Times" charset="0"/>
              </a:endParaRPr>
            </a:p>
          </p:txBody>
        </p:sp>
        <p:sp>
          <p:nvSpPr>
            <p:cNvPr id="55" name="Rectangle 54"/>
            <p:cNvSpPr/>
            <p:nvPr/>
          </p:nvSpPr>
          <p:spPr>
            <a:xfrm>
              <a:off x="2618144" y="2064232"/>
              <a:ext cx="2896826" cy="3778095"/>
            </a:xfrm>
            <a:prstGeom prst="rect">
              <a:avLst/>
            </a:prstGeom>
            <a:no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2535382" y="4904510"/>
              <a:ext cx="2466109" cy="831273"/>
            </a:xfrm>
            <a:custGeom>
              <a:avLst/>
              <a:gdLst>
                <a:gd name="connsiteX0" fmla="*/ 0 w 2466109"/>
                <a:gd name="connsiteY0" fmla="*/ 0 h 831273"/>
                <a:gd name="connsiteX1" fmla="*/ 1607127 w 2466109"/>
                <a:gd name="connsiteY1" fmla="*/ 0 h 831273"/>
                <a:gd name="connsiteX2" fmla="*/ 2466109 w 2466109"/>
                <a:gd name="connsiteY2" fmla="*/ 831273 h 831273"/>
              </a:gdLst>
              <a:ahLst/>
              <a:cxnLst>
                <a:cxn ang="0">
                  <a:pos x="connsiteX0" y="connsiteY0"/>
                </a:cxn>
                <a:cxn ang="0">
                  <a:pos x="connsiteX1" y="connsiteY1"/>
                </a:cxn>
                <a:cxn ang="0">
                  <a:pos x="connsiteX2" y="connsiteY2"/>
                </a:cxn>
              </a:cxnLst>
              <a:rect l="l" t="t" r="r" b="b"/>
              <a:pathLst>
                <a:path w="2466109" h="831273">
                  <a:moveTo>
                    <a:pt x="0" y="0"/>
                  </a:moveTo>
                  <a:lnTo>
                    <a:pt x="1607127" y="0"/>
                  </a:lnTo>
                  <a:lnTo>
                    <a:pt x="2466109" y="831273"/>
                  </a:lnTo>
                </a:path>
              </a:pathLst>
            </a:cu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199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543" y="448253"/>
            <a:ext cx="10515600" cy="1325563"/>
          </a:xfrm>
        </p:spPr>
        <p:txBody>
          <a:bodyPr/>
          <a:lstStyle/>
          <a:p>
            <a:r>
              <a:rPr lang="en-US" dirty="0" smtClean="0"/>
              <a:t>Graph reduction</a:t>
            </a:r>
            <a:endParaRPr lang="en-US" dirty="0"/>
          </a:p>
        </p:txBody>
      </p:sp>
      <p:sp>
        <p:nvSpPr>
          <p:cNvPr id="5" name="Content Placeholder 2"/>
          <p:cNvSpPr>
            <a:spLocks noGrp="1"/>
          </p:cNvSpPr>
          <p:nvPr>
            <p:ph idx="1"/>
          </p:nvPr>
        </p:nvSpPr>
        <p:spPr>
          <a:xfrm>
            <a:off x="793543" y="1641857"/>
            <a:ext cx="10515600" cy="2556070"/>
          </a:xfrm>
        </p:spPr>
        <p:txBody>
          <a:bodyPr/>
          <a:lstStyle/>
          <a:p>
            <a:r>
              <a:rPr lang="en-US" dirty="0" smtClean="0"/>
              <a:t>Decompose string graph into compound and simple paths</a:t>
            </a:r>
          </a:p>
          <a:p>
            <a:pPr lvl="1"/>
            <a:r>
              <a:rPr lang="en-US" dirty="0" smtClean="0"/>
              <a:t>Simple path </a:t>
            </a:r>
            <a:r>
              <a:rPr lang="mr-IN" dirty="0" smtClean="0"/>
              <a:t>–</a:t>
            </a:r>
            <a:r>
              <a:rPr lang="en-US" dirty="0" smtClean="0"/>
              <a:t> path through a subset of the graph with no internal branching nodes</a:t>
            </a:r>
          </a:p>
          <a:p>
            <a:pPr lvl="1"/>
            <a:r>
              <a:rPr lang="en-US" dirty="0" smtClean="0"/>
              <a:t>Compound path </a:t>
            </a:r>
            <a:r>
              <a:rPr lang="mr-IN" dirty="0" smtClean="0"/>
              <a:t>–</a:t>
            </a:r>
            <a:r>
              <a:rPr lang="en-US" dirty="0" smtClean="0"/>
              <a:t> collection of edges that represents a bubble with a unique source and sink node</a:t>
            </a:r>
          </a:p>
        </p:txBody>
      </p:sp>
    </p:spTree>
    <p:extLst>
      <p:ext uri="{BB962C8B-B14F-4D97-AF65-F5344CB8AC3E}">
        <p14:creationId xmlns:p14="http://schemas.microsoft.com/office/powerpoint/2010/main" val="177058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19470" y="2958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a:lstStyle>
          <a:p>
            <a:r>
              <a:rPr lang="en-US" dirty="0" smtClean="0"/>
              <a:t>Graph reduction</a:t>
            </a:r>
            <a:endParaRPr lang="en-US" dirty="0"/>
          </a:p>
        </p:txBody>
      </p:sp>
      <p:sp>
        <p:nvSpPr>
          <p:cNvPr id="6" name="Content Placeholder 2"/>
          <p:cNvSpPr>
            <a:spLocks noGrp="1"/>
          </p:cNvSpPr>
          <p:nvPr>
            <p:ph idx="1"/>
          </p:nvPr>
        </p:nvSpPr>
        <p:spPr>
          <a:xfrm>
            <a:off x="419470" y="1489457"/>
            <a:ext cx="10515600" cy="1650631"/>
          </a:xfrm>
        </p:spPr>
        <p:txBody>
          <a:bodyPr/>
          <a:lstStyle/>
          <a:p>
            <a:r>
              <a:rPr lang="en-US" dirty="0" smtClean="0"/>
              <a:t>“Empirically derived heuristic methods” </a:t>
            </a:r>
          </a:p>
          <a:p>
            <a:pPr marL="914400" lvl="1" indent="-457200">
              <a:buFont typeface="+mj-lt"/>
              <a:buAutoNum type="arabicPeriod"/>
            </a:pPr>
            <a:r>
              <a:rPr lang="en-US" dirty="0" smtClean="0"/>
              <a:t>Consecutive edges without branching nodes are grouped to become a single edge</a:t>
            </a:r>
          </a:p>
        </p:txBody>
      </p:sp>
      <p:grpSp>
        <p:nvGrpSpPr>
          <p:cNvPr id="124" name="Group 123"/>
          <p:cNvGrpSpPr/>
          <p:nvPr/>
        </p:nvGrpSpPr>
        <p:grpSpPr>
          <a:xfrm>
            <a:off x="1309004" y="3099470"/>
            <a:ext cx="9841765" cy="1234183"/>
            <a:chOff x="337330" y="3269393"/>
            <a:chExt cx="9841765" cy="1234183"/>
          </a:xfrm>
        </p:grpSpPr>
        <p:cxnSp>
          <p:nvCxnSpPr>
            <p:cNvPr id="23" name="Straight Arrow Connector 22"/>
            <p:cNvCxnSpPr/>
            <p:nvPr/>
          </p:nvCxnSpPr>
          <p:spPr>
            <a:xfrm flipV="1">
              <a:off x="2071396" y="4032427"/>
              <a:ext cx="679921" cy="835"/>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938910" y="3971471"/>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5300" y="3968805"/>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endCxn id="28" idx="3"/>
            </p:cNvCxnSpPr>
            <p:nvPr/>
          </p:nvCxnSpPr>
          <p:spPr>
            <a:xfrm flipV="1">
              <a:off x="2871769" y="3659787"/>
              <a:ext cx="413778" cy="341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870017" y="4087235"/>
              <a:ext cx="395784" cy="3354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3265802" y="3540879"/>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265802" y="4362787"/>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3400636" y="3611993"/>
              <a:ext cx="628403" cy="188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9" idx="6"/>
            </p:cNvCxnSpPr>
            <p:nvPr/>
          </p:nvCxnSpPr>
          <p:spPr>
            <a:xfrm flipV="1">
              <a:off x="3400636" y="4432442"/>
              <a:ext cx="620896" cy="1"/>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4019053" y="4363416"/>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021532" y="3544221"/>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48" idx="6"/>
            </p:cNvCxnSpPr>
            <p:nvPr/>
          </p:nvCxnSpPr>
          <p:spPr>
            <a:xfrm flipV="1">
              <a:off x="1150497" y="4046810"/>
              <a:ext cx="788412" cy="8698"/>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015663" y="3985853"/>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flipV="1">
              <a:off x="4128122" y="3366247"/>
              <a:ext cx="236060" cy="222344"/>
            </a:xfrm>
            <a:prstGeom prst="straightConnector1">
              <a:avLst/>
            </a:prstGeom>
            <a:ln w="38100">
              <a:solidFill>
                <a:srgbClr val="007744"/>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4364182" y="3296592"/>
              <a:ext cx="134834" cy="139310"/>
            </a:xfrm>
            <a:prstGeom prst="ellipse">
              <a:avLst/>
            </a:prstGeom>
            <a:solidFill>
              <a:srgbClr val="007744"/>
            </a:solidFill>
            <a:ln>
              <a:solidFill>
                <a:srgbClr val="0077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V="1">
              <a:off x="4499016" y="3352903"/>
              <a:ext cx="377784" cy="542"/>
            </a:xfrm>
            <a:prstGeom prst="straightConnector1">
              <a:avLst/>
            </a:prstGeom>
            <a:ln w="38100">
              <a:solidFill>
                <a:srgbClr val="007744"/>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4859973" y="3269393"/>
              <a:ext cx="134834" cy="139310"/>
            </a:xfrm>
            <a:prstGeom prst="ellipse">
              <a:avLst/>
            </a:prstGeom>
            <a:solidFill>
              <a:srgbClr val="007744"/>
            </a:solidFill>
            <a:ln>
              <a:solidFill>
                <a:srgbClr val="0077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p:nvPr/>
          </p:nvCxnSpPr>
          <p:spPr>
            <a:xfrm>
              <a:off x="4128122" y="3670660"/>
              <a:ext cx="236060" cy="222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flipV="1">
              <a:off x="4364182" y="3823349"/>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p:cNvCxnSpPr/>
            <p:nvPr/>
          </p:nvCxnSpPr>
          <p:spPr>
            <a:xfrm>
              <a:off x="4499016" y="3905806"/>
              <a:ext cx="377784" cy="542"/>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flipV="1">
              <a:off x="4873828" y="3836693"/>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flipH="1">
              <a:off x="5215419" y="3543066"/>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p:nvPr/>
          </p:nvCxnSpPr>
          <p:spPr>
            <a:xfrm>
              <a:off x="5000787" y="3374335"/>
              <a:ext cx="236060" cy="222344"/>
            </a:xfrm>
            <a:prstGeom prst="straightConnector1">
              <a:avLst/>
            </a:prstGeom>
            <a:ln w="38100">
              <a:solidFill>
                <a:srgbClr val="00774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5001348" y="3670660"/>
              <a:ext cx="236060" cy="222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endCxn id="88" idx="2"/>
            </p:cNvCxnSpPr>
            <p:nvPr/>
          </p:nvCxnSpPr>
          <p:spPr>
            <a:xfrm>
              <a:off x="4126308" y="4432444"/>
              <a:ext cx="792387" cy="1477"/>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4918695" y="4364266"/>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p:cNvCxnSpPr/>
            <p:nvPr/>
          </p:nvCxnSpPr>
          <p:spPr>
            <a:xfrm flipV="1">
              <a:off x="5039805" y="4432441"/>
              <a:ext cx="620896" cy="1"/>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5658222" y="4363415"/>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p:nvPr/>
          </p:nvCxnSpPr>
          <p:spPr>
            <a:xfrm>
              <a:off x="472165" y="4065850"/>
              <a:ext cx="543498" cy="3513"/>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337330" y="3985853"/>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Arrow Connector 96"/>
            <p:cNvCxnSpPr/>
            <p:nvPr/>
          </p:nvCxnSpPr>
          <p:spPr>
            <a:xfrm flipV="1">
              <a:off x="5333919" y="3613448"/>
              <a:ext cx="310448" cy="1205"/>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5644367" y="3543793"/>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p:cNvCxnSpPr/>
            <p:nvPr/>
          </p:nvCxnSpPr>
          <p:spPr>
            <a:xfrm flipV="1">
              <a:off x="5759488" y="4072210"/>
              <a:ext cx="413778" cy="341344"/>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5779201" y="3659157"/>
              <a:ext cx="395784" cy="335459"/>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6165881" y="3969184"/>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Arrow Connector 111"/>
            <p:cNvCxnSpPr/>
            <p:nvPr/>
          </p:nvCxnSpPr>
          <p:spPr>
            <a:xfrm flipV="1">
              <a:off x="7893476" y="4014986"/>
              <a:ext cx="679921" cy="835"/>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7760990" y="3954030"/>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8567380" y="3951364"/>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p:cNvCxnSpPr/>
            <p:nvPr/>
          </p:nvCxnSpPr>
          <p:spPr>
            <a:xfrm flipV="1">
              <a:off x="6972577" y="4029369"/>
              <a:ext cx="788412" cy="8698"/>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837743" y="3968412"/>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Arrow Connector 116"/>
            <p:cNvCxnSpPr/>
            <p:nvPr/>
          </p:nvCxnSpPr>
          <p:spPr>
            <a:xfrm>
              <a:off x="6308100" y="4034554"/>
              <a:ext cx="543498" cy="3513"/>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119" idx="2"/>
            </p:cNvCxnSpPr>
            <p:nvPr/>
          </p:nvCxnSpPr>
          <p:spPr>
            <a:xfrm>
              <a:off x="8706513" y="4023684"/>
              <a:ext cx="1337748" cy="12626"/>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10044261" y="3966655"/>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1309004" y="5175130"/>
            <a:ext cx="9841765" cy="1205505"/>
            <a:chOff x="1309004" y="5050435"/>
            <a:chExt cx="9841765" cy="1205505"/>
          </a:xfrm>
        </p:grpSpPr>
        <p:sp>
          <p:nvSpPr>
            <p:cNvPr id="128" name="Oval 127"/>
            <p:cNvSpPr/>
            <p:nvPr/>
          </p:nvSpPr>
          <p:spPr>
            <a:xfrm>
              <a:off x="3716974" y="5722648"/>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Arrow Connector 128"/>
            <p:cNvCxnSpPr/>
            <p:nvPr/>
          </p:nvCxnSpPr>
          <p:spPr>
            <a:xfrm flipV="1">
              <a:off x="3843443" y="5413630"/>
              <a:ext cx="413778" cy="341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3841691" y="5841078"/>
              <a:ext cx="395784" cy="3354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4237476" y="5294722"/>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4237476" y="6116630"/>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p:cNvCxnSpPr/>
            <p:nvPr/>
          </p:nvCxnSpPr>
          <p:spPr>
            <a:xfrm flipV="1">
              <a:off x="4372310" y="5365836"/>
              <a:ext cx="628403" cy="188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a:xfrm>
              <a:off x="4993206" y="5298064"/>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flipV="1">
              <a:off x="5099796" y="5120090"/>
              <a:ext cx="236060" cy="222344"/>
            </a:xfrm>
            <a:prstGeom prst="straightConnector1">
              <a:avLst/>
            </a:prstGeom>
            <a:ln w="38100">
              <a:solidFill>
                <a:srgbClr val="007744"/>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5335856" y="5050435"/>
              <a:ext cx="134834" cy="139310"/>
            </a:xfrm>
            <a:prstGeom prst="ellipse">
              <a:avLst/>
            </a:prstGeom>
            <a:solidFill>
              <a:schemeClr val="accent3">
                <a:lumMod val="75000"/>
              </a:schemeClr>
            </a:solidFill>
            <a:ln>
              <a:solidFill>
                <a:srgbClr val="0077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p:cNvCxnSpPr/>
            <p:nvPr/>
          </p:nvCxnSpPr>
          <p:spPr>
            <a:xfrm>
              <a:off x="5099796" y="5424503"/>
              <a:ext cx="236060" cy="222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sp>
          <p:nvSpPr>
            <p:cNvPr id="144" name="Oval 143"/>
            <p:cNvSpPr/>
            <p:nvPr/>
          </p:nvSpPr>
          <p:spPr>
            <a:xfrm flipV="1">
              <a:off x="5335856" y="5577192"/>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flipH="1">
              <a:off x="6187093" y="5296909"/>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Arrow Connector 153"/>
            <p:cNvCxnSpPr>
              <a:endCxn id="128" idx="2"/>
            </p:cNvCxnSpPr>
            <p:nvPr/>
          </p:nvCxnSpPr>
          <p:spPr>
            <a:xfrm>
              <a:off x="1409447" y="5791382"/>
              <a:ext cx="2307527" cy="921"/>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1309004" y="5725841"/>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7137555" y="5723027"/>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Arrow Connector 166"/>
            <p:cNvCxnSpPr>
              <a:stCxn id="160" idx="6"/>
            </p:cNvCxnSpPr>
            <p:nvPr/>
          </p:nvCxnSpPr>
          <p:spPr>
            <a:xfrm flipV="1">
              <a:off x="7272389" y="5790153"/>
              <a:ext cx="3743546" cy="252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11015935" y="5720498"/>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p:cNvSpPr/>
            <p:nvPr/>
          </p:nvSpPr>
          <p:spPr>
            <a:xfrm>
              <a:off x="5472545" y="5112326"/>
              <a:ext cx="722121" cy="230107"/>
            </a:xfrm>
            <a:custGeom>
              <a:avLst/>
              <a:gdLst>
                <a:gd name="connsiteX0" fmla="*/ 0 w 692727"/>
                <a:gd name="connsiteY0" fmla="*/ 0 h 193964"/>
                <a:gd name="connsiteX1" fmla="*/ 401782 w 692727"/>
                <a:gd name="connsiteY1" fmla="*/ 0 h 193964"/>
                <a:gd name="connsiteX2" fmla="*/ 692727 w 692727"/>
                <a:gd name="connsiteY2" fmla="*/ 193964 h 193964"/>
              </a:gdLst>
              <a:ahLst/>
              <a:cxnLst>
                <a:cxn ang="0">
                  <a:pos x="connsiteX0" y="connsiteY0"/>
                </a:cxn>
                <a:cxn ang="0">
                  <a:pos x="connsiteX1" y="connsiteY1"/>
                </a:cxn>
                <a:cxn ang="0">
                  <a:pos x="connsiteX2" y="connsiteY2"/>
                </a:cxn>
              </a:cxnLst>
              <a:rect l="l" t="t" r="r" b="b"/>
              <a:pathLst>
                <a:path w="692727" h="193964">
                  <a:moveTo>
                    <a:pt x="0" y="0"/>
                  </a:moveTo>
                  <a:lnTo>
                    <a:pt x="401782" y="0"/>
                  </a:lnTo>
                  <a:lnTo>
                    <a:pt x="692727" y="193964"/>
                  </a:lnTo>
                </a:path>
              </a:pathLst>
            </a:custGeom>
            <a:noFill/>
            <a:ln w="38100">
              <a:solidFill>
                <a:srgbClr val="00774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173"/>
            <p:cNvSpPr/>
            <p:nvPr/>
          </p:nvSpPr>
          <p:spPr>
            <a:xfrm flipV="1">
              <a:off x="5472545" y="5411458"/>
              <a:ext cx="747712" cy="247765"/>
            </a:xfrm>
            <a:custGeom>
              <a:avLst/>
              <a:gdLst>
                <a:gd name="connsiteX0" fmla="*/ 0 w 692727"/>
                <a:gd name="connsiteY0" fmla="*/ 0 h 193964"/>
                <a:gd name="connsiteX1" fmla="*/ 401782 w 692727"/>
                <a:gd name="connsiteY1" fmla="*/ 0 h 193964"/>
                <a:gd name="connsiteX2" fmla="*/ 692727 w 692727"/>
                <a:gd name="connsiteY2" fmla="*/ 193964 h 193964"/>
              </a:gdLst>
              <a:ahLst/>
              <a:cxnLst>
                <a:cxn ang="0">
                  <a:pos x="connsiteX0" y="connsiteY0"/>
                </a:cxn>
                <a:cxn ang="0">
                  <a:pos x="connsiteX1" y="connsiteY1"/>
                </a:cxn>
                <a:cxn ang="0">
                  <a:pos x="connsiteX2" y="connsiteY2"/>
                </a:cxn>
              </a:cxnLst>
              <a:rect l="l" t="t" r="r" b="b"/>
              <a:pathLst>
                <a:path w="692727" h="193964">
                  <a:moveTo>
                    <a:pt x="0" y="0"/>
                  </a:moveTo>
                  <a:lnTo>
                    <a:pt x="401782" y="0"/>
                  </a:lnTo>
                  <a:lnTo>
                    <a:pt x="692727" y="193964"/>
                  </a:lnTo>
                </a:path>
              </a:pathLst>
            </a:custGeom>
            <a:noFill/>
            <a:ln w="38100">
              <a:solidFill>
                <a:srgbClr val="94165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174"/>
            <p:cNvSpPr/>
            <p:nvPr/>
          </p:nvSpPr>
          <p:spPr>
            <a:xfrm>
              <a:off x="6327724" y="5364377"/>
              <a:ext cx="829578" cy="377538"/>
            </a:xfrm>
            <a:custGeom>
              <a:avLst/>
              <a:gdLst>
                <a:gd name="connsiteX0" fmla="*/ 0 w 692727"/>
                <a:gd name="connsiteY0" fmla="*/ 0 h 193964"/>
                <a:gd name="connsiteX1" fmla="*/ 401782 w 692727"/>
                <a:gd name="connsiteY1" fmla="*/ 0 h 193964"/>
                <a:gd name="connsiteX2" fmla="*/ 692727 w 692727"/>
                <a:gd name="connsiteY2" fmla="*/ 193964 h 193964"/>
              </a:gdLst>
              <a:ahLst/>
              <a:cxnLst>
                <a:cxn ang="0">
                  <a:pos x="connsiteX0" y="connsiteY0"/>
                </a:cxn>
                <a:cxn ang="0">
                  <a:pos x="connsiteX1" y="connsiteY1"/>
                </a:cxn>
                <a:cxn ang="0">
                  <a:pos x="connsiteX2" y="connsiteY2"/>
                </a:cxn>
              </a:cxnLst>
              <a:rect l="l" t="t" r="r" b="b"/>
              <a:pathLst>
                <a:path w="692727" h="193964">
                  <a:moveTo>
                    <a:pt x="0" y="0"/>
                  </a:moveTo>
                  <a:lnTo>
                    <a:pt x="401782" y="0"/>
                  </a:lnTo>
                  <a:lnTo>
                    <a:pt x="692727" y="193964"/>
                  </a:lnTo>
                </a:path>
              </a:pathLst>
            </a:custGeom>
            <a:noFill/>
            <a:ln w="38100">
              <a:solidFill>
                <a:schemeClr val="accent3">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80" name="Freeform 179"/>
            <p:cNvSpPr/>
            <p:nvPr/>
          </p:nvSpPr>
          <p:spPr>
            <a:xfrm>
              <a:off x="4391891" y="5874327"/>
              <a:ext cx="2770909" cy="332509"/>
            </a:xfrm>
            <a:custGeom>
              <a:avLst/>
              <a:gdLst>
                <a:gd name="connsiteX0" fmla="*/ 0 w 2770909"/>
                <a:gd name="connsiteY0" fmla="*/ 318655 h 332509"/>
                <a:gd name="connsiteX1" fmla="*/ 2438400 w 2770909"/>
                <a:gd name="connsiteY1" fmla="*/ 332509 h 332509"/>
                <a:gd name="connsiteX2" fmla="*/ 2770909 w 2770909"/>
                <a:gd name="connsiteY2" fmla="*/ 0 h 332509"/>
              </a:gdLst>
              <a:ahLst/>
              <a:cxnLst>
                <a:cxn ang="0">
                  <a:pos x="connsiteX0" y="connsiteY0"/>
                </a:cxn>
                <a:cxn ang="0">
                  <a:pos x="connsiteX1" y="connsiteY1"/>
                </a:cxn>
                <a:cxn ang="0">
                  <a:pos x="connsiteX2" y="connsiteY2"/>
                </a:cxn>
              </a:cxnLst>
              <a:rect l="l" t="t" r="r" b="b"/>
              <a:pathLst>
                <a:path w="2770909" h="332509">
                  <a:moveTo>
                    <a:pt x="0" y="318655"/>
                  </a:moveTo>
                  <a:lnTo>
                    <a:pt x="2438400" y="332509"/>
                  </a:lnTo>
                  <a:lnTo>
                    <a:pt x="2770909" y="0"/>
                  </a:lnTo>
                </a:path>
              </a:pathLst>
            </a:custGeom>
            <a:noFill/>
            <a:ln w="38100">
              <a:solidFill>
                <a:schemeClr val="accent3">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Right Arrow 181"/>
          <p:cNvSpPr/>
          <p:nvPr/>
        </p:nvSpPr>
        <p:spPr>
          <a:xfrm rot="5400000">
            <a:off x="5501643" y="4678733"/>
            <a:ext cx="527423" cy="211545"/>
          </a:xfrm>
          <a:prstGeom prst="rightArrow">
            <a:avLst/>
          </a:prstGeom>
          <a:solidFill>
            <a:srgbClr val="5E5E5E"/>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ight Brace 182"/>
          <p:cNvSpPr/>
          <p:nvPr/>
        </p:nvSpPr>
        <p:spPr>
          <a:xfrm rot="16200000">
            <a:off x="2430143" y="4444523"/>
            <a:ext cx="261284" cy="2350382"/>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4" name="TextBox 183"/>
          <p:cNvSpPr txBox="1"/>
          <p:nvPr/>
        </p:nvSpPr>
        <p:spPr>
          <a:xfrm>
            <a:off x="1953487" y="5167746"/>
            <a:ext cx="1252266" cy="338554"/>
          </a:xfrm>
          <a:prstGeom prst="rect">
            <a:avLst/>
          </a:prstGeom>
          <a:noFill/>
        </p:spPr>
        <p:txBody>
          <a:bodyPr wrap="non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simple path</a:t>
            </a:r>
            <a:endParaRPr lang="en-US" sz="1600" dirty="0">
              <a:solidFill>
                <a:schemeClr val="tx1">
                  <a:lumMod val="65000"/>
                  <a:lumOff val="3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71787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05615" y="1489457"/>
            <a:ext cx="10515600" cy="4897488"/>
          </a:xfrm>
        </p:spPr>
        <p:txBody>
          <a:bodyPr/>
          <a:lstStyle/>
          <a:p>
            <a:r>
              <a:rPr lang="en-US" dirty="0" smtClean="0"/>
              <a:t>“Empirically derived heuristic methods” to identify bubbles in the string graph</a:t>
            </a:r>
          </a:p>
          <a:p>
            <a:pPr marL="457200" lvl="1" indent="0">
              <a:buNone/>
            </a:pPr>
            <a:r>
              <a:rPr lang="en-US" dirty="0" smtClean="0"/>
              <a:t>2. Use nodes </a:t>
            </a:r>
            <a:r>
              <a:rPr lang="en-US" dirty="0"/>
              <a:t>with &gt;1 out </a:t>
            </a:r>
            <a:r>
              <a:rPr lang="en-US" dirty="0" smtClean="0"/>
              <a:t>edge to identify bubbles</a:t>
            </a:r>
          </a:p>
          <a:p>
            <a:pPr lvl="1"/>
            <a:endParaRPr lang="en-US" dirty="0" smtClean="0"/>
          </a:p>
        </p:txBody>
      </p:sp>
      <p:sp>
        <p:nvSpPr>
          <p:cNvPr id="75" name="Title 1"/>
          <p:cNvSpPr txBox="1">
            <a:spLocks/>
          </p:cNvSpPr>
          <p:nvPr/>
        </p:nvSpPr>
        <p:spPr>
          <a:xfrm>
            <a:off x="419470" y="2958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a:lstStyle>
          <a:p>
            <a:r>
              <a:rPr lang="en-US" dirty="0" smtClean="0"/>
              <a:t>Graph reduction</a:t>
            </a:r>
            <a:endParaRPr lang="en-US" dirty="0"/>
          </a:p>
        </p:txBody>
      </p:sp>
      <p:sp>
        <p:nvSpPr>
          <p:cNvPr id="76" name="Right Arrow 75"/>
          <p:cNvSpPr/>
          <p:nvPr/>
        </p:nvSpPr>
        <p:spPr>
          <a:xfrm rot="5400000">
            <a:off x="5501643" y="4678733"/>
            <a:ext cx="527423" cy="211545"/>
          </a:xfrm>
          <a:prstGeom prst="rightArrow">
            <a:avLst/>
          </a:prstGeom>
          <a:solidFill>
            <a:srgbClr val="5E5E5E"/>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p:cNvGrpSpPr/>
          <p:nvPr/>
        </p:nvGrpSpPr>
        <p:grpSpPr>
          <a:xfrm>
            <a:off x="1309004" y="4945596"/>
            <a:ext cx="9841765" cy="1584288"/>
            <a:chOff x="1309004" y="4945596"/>
            <a:chExt cx="9841765" cy="1584288"/>
          </a:xfrm>
        </p:grpSpPr>
        <p:sp>
          <p:nvSpPr>
            <p:cNvPr id="52" name="Oval 51"/>
            <p:cNvSpPr/>
            <p:nvPr/>
          </p:nvSpPr>
          <p:spPr>
            <a:xfrm>
              <a:off x="3716974" y="5844563"/>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p:nvPr/>
          </p:nvCxnSpPr>
          <p:spPr>
            <a:xfrm flipV="1">
              <a:off x="3843443" y="5535545"/>
              <a:ext cx="413778" cy="341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3841691" y="5962993"/>
              <a:ext cx="395784" cy="3354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237476" y="5416637"/>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237476" y="6238545"/>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a:off x="1409447" y="5913297"/>
              <a:ext cx="2307527" cy="921"/>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1309004" y="5847756"/>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flipV="1">
              <a:off x="7272389" y="5912068"/>
              <a:ext cx="3743546" cy="252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11015935" y="5842413"/>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4378036" y="5981724"/>
              <a:ext cx="2779265" cy="347028"/>
            </a:xfrm>
            <a:custGeom>
              <a:avLst/>
              <a:gdLst>
                <a:gd name="connsiteX0" fmla="*/ 0 w 2770909"/>
                <a:gd name="connsiteY0" fmla="*/ 318655 h 332509"/>
                <a:gd name="connsiteX1" fmla="*/ 2438400 w 2770909"/>
                <a:gd name="connsiteY1" fmla="*/ 332509 h 332509"/>
                <a:gd name="connsiteX2" fmla="*/ 2770909 w 2770909"/>
                <a:gd name="connsiteY2" fmla="*/ 0 h 332509"/>
              </a:gdLst>
              <a:ahLst/>
              <a:cxnLst>
                <a:cxn ang="0">
                  <a:pos x="connsiteX0" y="connsiteY0"/>
                </a:cxn>
                <a:cxn ang="0">
                  <a:pos x="connsiteX1" y="connsiteY1"/>
                </a:cxn>
                <a:cxn ang="0">
                  <a:pos x="connsiteX2" y="connsiteY2"/>
                </a:cxn>
              </a:cxnLst>
              <a:rect l="l" t="t" r="r" b="b"/>
              <a:pathLst>
                <a:path w="2770909" h="332509">
                  <a:moveTo>
                    <a:pt x="0" y="318655"/>
                  </a:moveTo>
                  <a:lnTo>
                    <a:pt x="2438400" y="332509"/>
                  </a:lnTo>
                  <a:lnTo>
                    <a:pt x="2770909" y="0"/>
                  </a:lnTo>
                </a:path>
              </a:pathLst>
            </a:custGeom>
            <a:noFill/>
            <a:ln w="38100">
              <a:solidFill>
                <a:schemeClr val="accent3">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flipV="1">
              <a:off x="4378036" y="5462482"/>
              <a:ext cx="2779265" cy="411532"/>
            </a:xfrm>
            <a:custGeom>
              <a:avLst/>
              <a:gdLst>
                <a:gd name="connsiteX0" fmla="*/ 0 w 2770909"/>
                <a:gd name="connsiteY0" fmla="*/ 318655 h 332509"/>
                <a:gd name="connsiteX1" fmla="*/ 2438400 w 2770909"/>
                <a:gd name="connsiteY1" fmla="*/ 332509 h 332509"/>
                <a:gd name="connsiteX2" fmla="*/ 2770909 w 2770909"/>
                <a:gd name="connsiteY2" fmla="*/ 0 h 332509"/>
              </a:gdLst>
              <a:ahLst/>
              <a:cxnLst>
                <a:cxn ang="0">
                  <a:pos x="connsiteX0" y="connsiteY0"/>
                </a:cxn>
                <a:cxn ang="0">
                  <a:pos x="connsiteX1" y="connsiteY1"/>
                </a:cxn>
                <a:cxn ang="0">
                  <a:pos x="connsiteX2" y="connsiteY2"/>
                </a:cxn>
              </a:cxnLst>
              <a:rect l="l" t="t" r="r" b="b"/>
              <a:pathLst>
                <a:path w="2770909" h="332509">
                  <a:moveTo>
                    <a:pt x="0" y="318655"/>
                  </a:moveTo>
                  <a:lnTo>
                    <a:pt x="2438400" y="332509"/>
                  </a:lnTo>
                  <a:lnTo>
                    <a:pt x="2770909" y="0"/>
                  </a:lnTo>
                </a:path>
              </a:pathLst>
            </a:custGeom>
            <a:noFill/>
            <a:ln w="38100">
              <a:solidFill>
                <a:srgbClr val="94165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124107" y="5847756"/>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661800" y="5267846"/>
              <a:ext cx="3610589" cy="1262038"/>
            </a:xfrm>
            <a:prstGeom prst="rect">
              <a:avLst/>
            </a:prstGeom>
            <a:no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3574427" y="4945596"/>
              <a:ext cx="1643399" cy="338554"/>
            </a:xfrm>
            <a:prstGeom prst="rect">
              <a:avLst/>
            </a:prstGeom>
            <a:noFill/>
          </p:spPr>
          <p:txBody>
            <a:bodyPr wrap="none" rtlCol="0">
              <a:spAutoFit/>
            </a:bodyPr>
            <a:lstStyle/>
            <a:p>
              <a:r>
                <a:rPr lang="en-US" sz="1600" dirty="0">
                  <a:solidFill>
                    <a:schemeClr val="tx1">
                      <a:lumMod val="65000"/>
                      <a:lumOff val="35000"/>
                    </a:schemeClr>
                  </a:solidFill>
                  <a:latin typeface="Helvetica Neue" charset="0"/>
                  <a:ea typeface="Helvetica Neue" charset="0"/>
                  <a:cs typeface="Helvetica Neue" charset="0"/>
                </a:rPr>
                <a:t>c</a:t>
              </a:r>
              <a:r>
                <a:rPr lang="en-US" sz="1600" dirty="0" smtClean="0">
                  <a:solidFill>
                    <a:schemeClr val="tx1">
                      <a:lumMod val="65000"/>
                      <a:lumOff val="35000"/>
                    </a:schemeClr>
                  </a:solidFill>
                  <a:latin typeface="Helvetica Neue" charset="0"/>
                  <a:ea typeface="Helvetica Neue" charset="0"/>
                  <a:cs typeface="Helvetica Neue" charset="0"/>
                </a:rPr>
                <a:t>ompound path</a:t>
              </a:r>
              <a:endParaRPr lang="en-US" sz="1600" dirty="0">
                <a:solidFill>
                  <a:schemeClr val="tx1">
                    <a:lumMod val="65000"/>
                    <a:lumOff val="35000"/>
                  </a:schemeClr>
                </a:solidFill>
                <a:latin typeface="Helvetica Neue" charset="0"/>
                <a:ea typeface="Helvetica Neue" charset="0"/>
                <a:cs typeface="Helvetica Neue" charset="0"/>
              </a:endParaRPr>
            </a:p>
          </p:txBody>
        </p:sp>
      </p:grpSp>
      <p:grpSp>
        <p:nvGrpSpPr>
          <p:cNvPr id="79" name="Group 78"/>
          <p:cNvGrpSpPr/>
          <p:nvPr/>
        </p:nvGrpSpPr>
        <p:grpSpPr>
          <a:xfrm>
            <a:off x="1309004" y="3094287"/>
            <a:ext cx="9841765" cy="1205505"/>
            <a:chOff x="1309004" y="5050435"/>
            <a:chExt cx="9841765" cy="1205505"/>
          </a:xfrm>
        </p:grpSpPr>
        <p:sp>
          <p:nvSpPr>
            <p:cNvPr id="80" name="Oval 79"/>
            <p:cNvSpPr/>
            <p:nvPr/>
          </p:nvSpPr>
          <p:spPr>
            <a:xfrm>
              <a:off x="3716974" y="5722648"/>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Arrow Connector 80"/>
            <p:cNvCxnSpPr/>
            <p:nvPr/>
          </p:nvCxnSpPr>
          <p:spPr>
            <a:xfrm flipV="1">
              <a:off x="3843443" y="5413630"/>
              <a:ext cx="413778" cy="341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3841691" y="5841078"/>
              <a:ext cx="395784" cy="3354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4237476" y="5294722"/>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37476" y="6116630"/>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p:nvPr/>
          </p:nvCxnSpPr>
          <p:spPr>
            <a:xfrm flipV="1">
              <a:off x="4372310" y="5365836"/>
              <a:ext cx="628403" cy="188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4993206" y="5298064"/>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flipV="1">
              <a:off x="5099796" y="5120090"/>
              <a:ext cx="236060" cy="222344"/>
            </a:xfrm>
            <a:prstGeom prst="straightConnector1">
              <a:avLst/>
            </a:prstGeom>
            <a:ln w="38100">
              <a:solidFill>
                <a:srgbClr val="007744"/>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5335856" y="5050435"/>
              <a:ext cx="134834" cy="139310"/>
            </a:xfrm>
            <a:prstGeom prst="ellipse">
              <a:avLst/>
            </a:prstGeom>
            <a:solidFill>
              <a:schemeClr val="accent3">
                <a:lumMod val="75000"/>
              </a:schemeClr>
            </a:solidFill>
            <a:ln>
              <a:solidFill>
                <a:srgbClr val="0077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p:cNvCxnSpPr/>
            <p:nvPr/>
          </p:nvCxnSpPr>
          <p:spPr>
            <a:xfrm>
              <a:off x="5099796" y="5424503"/>
              <a:ext cx="236060" cy="222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flipV="1">
              <a:off x="5335856" y="5577192"/>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flipH="1">
              <a:off x="6187093" y="5296909"/>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p:cNvCxnSpPr/>
            <p:nvPr/>
          </p:nvCxnSpPr>
          <p:spPr>
            <a:xfrm>
              <a:off x="1409447" y="5791382"/>
              <a:ext cx="2307527" cy="921"/>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1309004" y="5725841"/>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137555" y="5723027"/>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p:cNvCxnSpPr/>
            <p:nvPr/>
          </p:nvCxnSpPr>
          <p:spPr>
            <a:xfrm flipV="1">
              <a:off x="7272389" y="5790153"/>
              <a:ext cx="3743546" cy="252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11015935" y="5720498"/>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5472545" y="5112326"/>
              <a:ext cx="722121" cy="230107"/>
            </a:xfrm>
            <a:custGeom>
              <a:avLst/>
              <a:gdLst>
                <a:gd name="connsiteX0" fmla="*/ 0 w 692727"/>
                <a:gd name="connsiteY0" fmla="*/ 0 h 193964"/>
                <a:gd name="connsiteX1" fmla="*/ 401782 w 692727"/>
                <a:gd name="connsiteY1" fmla="*/ 0 h 193964"/>
                <a:gd name="connsiteX2" fmla="*/ 692727 w 692727"/>
                <a:gd name="connsiteY2" fmla="*/ 193964 h 193964"/>
              </a:gdLst>
              <a:ahLst/>
              <a:cxnLst>
                <a:cxn ang="0">
                  <a:pos x="connsiteX0" y="connsiteY0"/>
                </a:cxn>
                <a:cxn ang="0">
                  <a:pos x="connsiteX1" y="connsiteY1"/>
                </a:cxn>
                <a:cxn ang="0">
                  <a:pos x="connsiteX2" y="connsiteY2"/>
                </a:cxn>
              </a:cxnLst>
              <a:rect l="l" t="t" r="r" b="b"/>
              <a:pathLst>
                <a:path w="692727" h="193964">
                  <a:moveTo>
                    <a:pt x="0" y="0"/>
                  </a:moveTo>
                  <a:lnTo>
                    <a:pt x="401782" y="0"/>
                  </a:lnTo>
                  <a:lnTo>
                    <a:pt x="692727" y="193964"/>
                  </a:lnTo>
                </a:path>
              </a:pathLst>
            </a:custGeom>
            <a:noFill/>
            <a:ln w="38100">
              <a:solidFill>
                <a:srgbClr val="00774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97"/>
            <p:cNvSpPr/>
            <p:nvPr/>
          </p:nvSpPr>
          <p:spPr>
            <a:xfrm flipV="1">
              <a:off x="5472545" y="5411458"/>
              <a:ext cx="747712" cy="247765"/>
            </a:xfrm>
            <a:custGeom>
              <a:avLst/>
              <a:gdLst>
                <a:gd name="connsiteX0" fmla="*/ 0 w 692727"/>
                <a:gd name="connsiteY0" fmla="*/ 0 h 193964"/>
                <a:gd name="connsiteX1" fmla="*/ 401782 w 692727"/>
                <a:gd name="connsiteY1" fmla="*/ 0 h 193964"/>
                <a:gd name="connsiteX2" fmla="*/ 692727 w 692727"/>
                <a:gd name="connsiteY2" fmla="*/ 193964 h 193964"/>
              </a:gdLst>
              <a:ahLst/>
              <a:cxnLst>
                <a:cxn ang="0">
                  <a:pos x="connsiteX0" y="connsiteY0"/>
                </a:cxn>
                <a:cxn ang="0">
                  <a:pos x="connsiteX1" y="connsiteY1"/>
                </a:cxn>
                <a:cxn ang="0">
                  <a:pos x="connsiteX2" y="connsiteY2"/>
                </a:cxn>
              </a:cxnLst>
              <a:rect l="l" t="t" r="r" b="b"/>
              <a:pathLst>
                <a:path w="692727" h="193964">
                  <a:moveTo>
                    <a:pt x="0" y="0"/>
                  </a:moveTo>
                  <a:lnTo>
                    <a:pt x="401782" y="0"/>
                  </a:lnTo>
                  <a:lnTo>
                    <a:pt x="692727" y="193964"/>
                  </a:lnTo>
                </a:path>
              </a:pathLst>
            </a:custGeom>
            <a:noFill/>
            <a:ln w="38100">
              <a:solidFill>
                <a:srgbClr val="94165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6327724" y="5364377"/>
              <a:ext cx="829578" cy="377538"/>
            </a:xfrm>
            <a:custGeom>
              <a:avLst/>
              <a:gdLst>
                <a:gd name="connsiteX0" fmla="*/ 0 w 692727"/>
                <a:gd name="connsiteY0" fmla="*/ 0 h 193964"/>
                <a:gd name="connsiteX1" fmla="*/ 401782 w 692727"/>
                <a:gd name="connsiteY1" fmla="*/ 0 h 193964"/>
                <a:gd name="connsiteX2" fmla="*/ 692727 w 692727"/>
                <a:gd name="connsiteY2" fmla="*/ 193964 h 193964"/>
              </a:gdLst>
              <a:ahLst/>
              <a:cxnLst>
                <a:cxn ang="0">
                  <a:pos x="connsiteX0" y="connsiteY0"/>
                </a:cxn>
                <a:cxn ang="0">
                  <a:pos x="connsiteX1" y="connsiteY1"/>
                </a:cxn>
                <a:cxn ang="0">
                  <a:pos x="connsiteX2" y="connsiteY2"/>
                </a:cxn>
              </a:cxnLst>
              <a:rect l="l" t="t" r="r" b="b"/>
              <a:pathLst>
                <a:path w="692727" h="193964">
                  <a:moveTo>
                    <a:pt x="0" y="0"/>
                  </a:moveTo>
                  <a:lnTo>
                    <a:pt x="401782" y="0"/>
                  </a:lnTo>
                  <a:lnTo>
                    <a:pt x="692727" y="193964"/>
                  </a:lnTo>
                </a:path>
              </a:pathLst>
            </a:custGeom>
            <a:noFill/>
            <a:ln w="38100">
              <a:solidFill>
                <a:schemeClr val="accent3">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00" name="Freeform 99"/>
            <p:cNvSpPr/>
            <p:nvPr/>
          </p:nvSpPr>
          <p:spPr>
            <a:xfrm>
              <a:off x="4391891" y="5874327"/>
              <a:ext cx="2770909" cy="332509"/>
            </a:xfrm>
            <a:custGeom>
              <a:avLst/>
              <a:gdLst>
                <a:gd name="connsiteX0" fmla="*/ 0 w 2770909"/>
                <a:gd name="connsiteY0" fmla="*/ 318655 h 332509"/>
                <a:gd name="connsiteX1" fmla="*/ 2438400 w 2770909"/>
                <a:gd name="connsiteY1" fmla="*/ 332509 h 332509"/>
                <a:gd name="connsiteX2" fmla="*/ 2770909 w 2770909"/>
                <a:gd name="connsiteY2" fmla="*/ 0 h 332509"/>
              </a:gdLst>
              <a:ahLst/>
              <a:cxnLst>
                <a:cxn ang="0">
                  <a:pos x="connsiteX0" y="connsiteY0"/>
                </a:cxn>
                <a:cxn ang="0">
                  <a:pos x="connsiteX1" y="connsiteY1"/>
                </a:cxn>
                <a:cxn ang="0">
                  <a:pos x="connsiteX2" y="connsiteY2"/>
                </a:cxn>
              </a:cxnLst>
              <a:rect l="l" t="t" r="r" b="b"/>
              <a:pathLst>
                <a:path w="2770909" h="332509">
                  <a:moveTo>
                    <a:pt x="0" y="318655"/>
                  </a:moveTo>
                  <a:lnTo>
                    <a:pt x="2438400" y="332509"/>
                  </a:lnTo>
                  <a:lnTo>
                    <a:pt x="2770909" y="0"/>
                  </a:lnTo>
                </a:path>
              </a:pathLst>
            </a:custGeom>
            <a:noFill/>
            <a:ln w="38100">
              <a:solidFill>
                <a:schemeClr val="accent3">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76051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615" y="365125"/>
            <a:ext cx="10948185" cy="1325563"/>
          </a:xfrm>
        </p:spPr>
        <p:txBody>
          <a:bodyPr/>
          <a:lstStyle/>
          <a:p>
            <a:r>
              <a:rPr lang="en-US" dirty="0" smtClean="0"/>
              <a:t>Haplotype-fused assembly</a:t>
            </a:r>
            <a:endParaRPr lang="en-US" dirty="0"/>
          </a:p>
        </p:txBody>
      </p:sp>
      <p:sp>
        <p:nvSpPr>
          <p:cNvPr id="5" name="Content Placeholder 2"/>
          <p:cNvSpPr txBox="1">
            <a:spLocks/>
          </p:cNvSpPr>
          <p:nvPr/>
        </p:nvSpPr>
        <p:spPr>
          <a:xfrm>
            <a:off x="0" y="1568174"/>
            <a:ext cx="11938785" cy="583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dirty="0"/>
              <a:t>3</a:t>
            </a:r>
            <a:r>
              <a:rPr lang="en-US" dirty="0" smtClean="0"/>
              <a:t>. Combine simple and compound paths to form haplotype-fused assembly graph</a:t>
            </a:r>
          </a:p>
        </p:txBody>
      </p:sp>
      <p:grpSp>
        <p:nvGrpSpPr>
          <p:cNvPr id="31" name="Group 30"/>
          <p:cNvGrpSpPr/>
          <p:nvPr/>
        </p:nvGrpSpPr>
        <p:grpSpPr>
          <a:xfrm>
            <a:off x="642211" y="4954923"/>
            <a:ext cx="11189571" cy="1088321"/>
            <a:chOff x="874955" y="5277060"/>
            <a:chExt cx="11189571" cy="1088321"/>
          </a:xfrm>
        </p:grpSpPr>
        <p:cxnSp>
          <p:nvCxnSpPr>
            <p:cNvPr id="22" name="Straight Connector 21"/>
            <p:cNvCxnSpPr/>
            <p:nvPr/>
          </p:nvCxnSpPr>
          <p:spPr>
            <a:xfrm>
              <a:off x="960155" y="6003736"/>
              <a:ext cx="11104371" cy="8963"/>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307505" y="5637552"/>
              <a:ext cx="1981865" cy="6928"/>
            </a:xfrm>
            <a:prstGeom prst="line">
              <a:avLst/>
            </a:prstGeom>
            <a:ln w="38100">
              <a:solidFill>
                <a:srgbClr val="94165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4955" y="6026827"/>
              <a:ext cx="1502334" cy="338554"/>
            </a:xfrm>
            <a:prstGeom prst="rect">
              <a:avLst/>
            </a:prstGeom>
            <a:noFill/>
          </p:spPr>
          <p:txBody>
            <a:bodyPr wrap="none" rtlCol="0">
              <a:spAutoFit/>
            </a:bodyPr>
            <a:lstStyle/>
            <a:p>
              <a:r>
                <a:rPr lang="en-US" sz="1600" dirty="0">
                  <a:solidFill>
                    <a:schemeClr val="tx1">
                      <a:lumMod val="65000"/>
                      <a:lumOff val="35000"/>
                    </a:schemeClr>
                  </a:solidFill>
                  <a:latin typeface="Helvetica Neue" charset="0"/>
                  <a:ea typeface="Helvetica Neue" charset="0"/>
                  <a:cs typeface="Helvetica Neue" charset="0"/>
                </a:rPr>
                <a:t>p</a:t>
              </a:r>
              <a:r>
                <a:rPr lang="en-US" sz="1600" dirty="0" smtClean="0">
                  <a:solidFill>
                    <a:schemeClr val="tx1">
                      <a:lumMod val="65000"/>
                      <a:lumOff val="35000"/>
                    </a:schemeClr>
                  </a:solidFill>
                  <a:latin typeface="Helvetica Neue" charset="0"/>
                  <a:ea typeface="Helvetica Neue" charset="0"/>
                  <a:cs typeface="Helvetica Neue" charset="0"/>
                </a:rPr>
                <a:t>rimary </a:t>
              </a:r>
              <a:r>
                <a:rPr lang="en-US" sz="1600" dirty="0" err="1" smtClean="0">
                  <a:solidFill>
                    <a:schemeClr val="tx1">
                      <a:lumMod val="65000"/>
                      <a:lumOff val="35000"/>
                    </a:schemeClr>
                  </a:solidFill>
                  <a:latin typeface="Helvetica Neue" charset="0"/>
                  <a:ea typeface="Helvetica Neue" charset="0"/>
                  <a:cs typeface="Helvetica Neue" charset="0"/>
                </a:rPr>
                <a:t>contig</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29" name="TextBox 28"/>
            <p:cNvSpPr txBox="1"/>
            <p:nvPr/>
          </p:nvSpPr>
          <p:spPr>
            <a:xfrm>
              <a:off x="5080498" y="5277060"/>
              <a:ext cx="1907895" cy="338554"/>
            </a:xfrm>
            <a:prstGeom prst="rect">
              <a:avLst/>
            </a:prstGeom>
            <a:noFill/>
          </p:spPr>
          <p:txBody>
            <a:bodyPr wrap="none" rtlCol="0">
              <a:spAutoFit/>
            </a:bodyPr>
            <a:lstStyle/>
            <a:p>
              <a:r>
                <a:rPr lang="en-US" sz="1600" dirty="0">
                  <a:solidFill>
                    <a:schemeClr val="tx1">
                      <a:lumMod val="65000"/>
                      <a:lumOff val="35000"/>
                    </a:schemeClr>
                  </a:solidFill>
                  <a:latin typeface="Helvetica Neue" charset="0"/>
                  <a:ea typeface="Helvetica Neue" charset="0"/>
                  <a:cs typeface="Helvetica Neue" charset="0"/>
                </a:rPr>
                <a:t>a</a:t>
              </a:r>
              <a:r>
                <a:rPr lang="en-US" sz="1600" dirty="0" smtClean="0">
                  <a:solidFill>
                    <a:schemeClr val="tx1">
                      <a:lumMod val="65000"/>
                      <a:lumOff val="35000"/>
                    </a:schemeClr>
                  </a:solidFill>
                  <a:latin typeface="Helvetica Neue" charset="0"/>
                  <a:ea typeface="Helvetica Neue" charset="0"/>
                  <a:cs typeface="Helvetica Neue" charset="0"/>
                </a:rPr>
                <a:t>ssociated </a:t>
              </a:r>
              <a:r>
                <a:rPr lang="en-US" sz="1600" dirty="0" err="1" smtClean="0">
                  <a:solidFill>
                    <a:schemeClr val="tx1">
                      <a:lumMod val="65000"/>
                      <a:lumOff val="35000"/>
                    </a:schemeClr>
                  </a:solidFill>
                  <a:latin typeface="Helvetica Neue" charset="0"/>
                  <a:ea typeface="Helvetica Neue" charset="0"/>
                  <a:cs typeface="Helvetica Neue" charset="0"/>
                </a:rPr>
                <a:t>contigs</a:t>
              </a:r>
              <a:endParaRPr lang="en-US" sz="1600" dirty="0">
                <a:solidFill>
                  <a:schemeClr val="tx1">
                    <a:lumMod val="65000"/>
                    <a:lumOff val="35000"/>
                  </a:schemeClr>
                </a:solidFill>
                <a:latin typeface="Helvetica Neue" charset="0"/>
                <a:ea typeface="Helvetica Neue" charset="0"/>
                <a:cs typeface="Helvetica Neue" charset="0"/>
              </a:endParaRPr>
            </a:p>
          </p:txBody>
        </p:sp>
      </p:grpSp>
      <p:sp>
        <p:nvSpPr>
          <p:cNvPr id="33" name="TextBox 32"/>
          <p:cNvSpPr txBox="1"/>
          <p:nvPr/>
        </p:nvSpPr>
        <p:spPr>
          <a:xfrm>
            <a:off x="638484" y="2193924"/>
            <a:ext cx="3233578" cy="338554"/>
          </a:xfrm>
          <a:prstGeom prst="rect">
            <a:avLst/>
          </a:prstGeom>
          <a:noFill/>
        </p:spPr>
        <p:txBody>
          <a:bodyPr wrap="non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Haplotype-fused assembly graph</a:t>
            </a:r>
            <a:endParaRPr lang="en-US" sz="1600" dirty="0">
              <a:solidFill>
                <a:schemeClr val="tx1">
                  <a:lumMod val="65000"/>
                  <a:lumOff val="35000"/>
                </a:schemeClr>
              </a:solidFill>
              <a:latin typeface="Helvetica Neue" charset="0"/>
              <a:ea typeface="Helvetica Neue" charset="0"/>
              <a:cs typeface="Helvetica Neue" charset="0"/>
            </a:endParaRPr>
          </a:p>
        </p:txBody>
      </p:sp>
      <p:grpSp>
        <p:nvGrpSpPr>
          <p:cNvPr id="48" name="Group 47"/>
          <p:cNvGrpSpPr/>
          <p:nvPr/>
        </p:nvGrpSpPr>
        <p:grpSpPr>
          <a:xfrm>
            <a:off x="727411" y="2689246"/>
            <a:ext cx="10971332" cy="524536"/>
            <a:chOff x="727411" y="3366775"/>
            <a:chExt cx="10971332" cy="524536"/>
          </a:xfrm>
        </p:grpSpPr>
        <p:grpSp>
          <p:nvGrpSpPr>
            <p:cNvPr id="6" name="Group 5"/>
            <p:cNvGrpSpPr/>
            <p:nvPr/>
          </p:nvGrpSpPr>
          <p:grpSpPr>
            <a:xfrm>
              <a:off x="727411" y="3366775"/>
              <a:ext cx="6811843" cy="524536"/>
              <a:chOff x="1309004" y="5416637"/>
              <a:chExt cx="12174053" cy="961218"/>
            </a:xfrm>
          </p:grpSpPr>
          <p:sp>
            <p:nvSpPr>
              <p:cNvPr id="7" name="Oval 6"/>
              <p:cNvSpPr/>
              <p:nvPr/>
            </p:nvSpPr>
            <p:spPr>
              <a:xfrm>
                <a:off x="3716974" y="5844563"/>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3843443" y="5535545"/>
                <a:ext cx="413778" cy="341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841691" y="5962993"/>
                <a:ext cx="395784" cy="3354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237476" y="5416637"/>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237476" y="6238545"/>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1409447" y="5913297"/>
                <a:ext cx="2307527" cy="921"/>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309004" y="5847756"/>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endCxn id="35" idx="2"/>
              </p:cNvCxnSpPr>
              <p:nvPr/>
            </p:nvCxnSpPr>
            <p:spPr>
              <a:xfrm flipV="1">
                <a:off x="7272388" y="5914219"/>
                <a:ext cx="6210669" cy="377"/>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4378036" y="5981724"/>
                <a:ext cx="2779265" cy="347028"/>
              </a:xfrm>
              <a:custGeom>
                <a:avLst/>
                <a:gdLst>
                  <a:gd name="connsiteX0" fmla="*/ 0 w 2770909"/>
                  <a:gd name="connsiteY0" fmla="*/ 318655 h 332509"/>
                  <a:gd name="connsiteX1" fmla="*/ 2438400 w 2770909"/>
                  <a:gd name="connsiteY1" fmla="*/ 332509 h 332509"/>
                  <a:gd name="connsiteX2" fmla="*/ 2770909 w 2770909"/>
                  <a:gd name="connsiteY2" fmla="*/ 0 h 332509"/>
                </a:gdLst>
                <a:ahLst/>
                <a:cxnLst>
                  <a:cxn ang="0">
                    <a:pos x="connsiteX0" y="connsiteY0"/>
                  </a:cxn>
                  <a:cxn ang="0">
                    <a:pos x="connsiteX1" y="connsiteY1"/>
                  </a:cxn>
                  <a:cxn ang="0">
                    <a:pos x="connsiteX2" y="connsiteY2"/>
                  </a:cxn>
                </a:cxnLst>
                <a:rect l="l" t="t" r="r" b="b"/>
                <a:pathLst>
                  <a:path w="2770909" h="332509">
                    <a:moveTo>
                      <a:pt x="0" y="318655"/>
                    </a:moveTo>
                    <a:lnTo>
                      <a:pt x="2438400" y="332509"/>
                    </a:lnTo>
                    <a:lnTo>
                      <a:pt x="2770909" y="0"/>
                    </a:lnTo>
                  </a:path>
                </a:pathLst>
              </a:custGeom>
              <a:noFill/>
              <a:ln w="38100">
                <a:solidFill>
                  <a:schemeClr val="accent3">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V="1">
                <a:off x="4378036" y="5462482"/>
                <a:ext cx="2779265" cy="411532"/>
              </a:xfrm>
              <a:custGeom>
                <a:avLst/>
                <a:gdLst>
                  <a:gd name="connsiteX0" fmla="*/ 0 w 2770909"/>
                  <a:gd name="connsiteY0" fmla="*/ 318655 h 332509"/>
                  <a:gd name="connsiteX1" fmla="*/ 2438400 w 2770909"/>
                  <a:gd name="connsiteY1" fmla="*/ 332509 h 332509"/>
                  <a:gd name="connsiteX2" fmla="*/ 2770909 w 2770909"/>
                  <a:gd name="connsiteY2" fmla="*/ 0 h 332509"/>
                </a:gdLst>
                <a:ahLst/>
                <a:cxnLst>
                  <a:cxn ang="0">
                    <a:pos x="connsiteX0" y="connsiteY0"/>
                  </a:cxn>
                  <a:cxn ang="0">
                    <a:pos x="connsiteX1" y="connsiteY1"/>
                  </a:cxn>
                  <a:cxn ang="0">
                    <a:pos x="connsiteX2" y="connsiteY2"/>
                  </a:cxn>
                </a:cxnLst>
                <a:rect l="l" t="t" r="r" b="b"/>
                <a:pathLst>
                  <a:path w="2770909" h="332509">
                    <a:moveTo>
                      <a:pt x="0" y="318655"/>
                    </a:moveTo>
                    <a:lnTo>
                      <a:pt x="2438400" y="332509"/>
                    </a:lnTo>
                    <a:lnTo>
                      <a:pt x="2770909" y="0"/>
                    </a:lnTo>
                  </a:path>
                </a:pathLst>
              </a:custGeom>
              <a:noFill/>
              <a:ln w="38100">
                <a:solidFill>
                  <a:srgbClr val="94165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124107" y="5847756"/>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539254" y="3366775"/>
              <a:ext cx="4159489" cy="524536"/>
              <a:chOff x="3716974" y="5416637"/>
              <a:chExt cx="7433795" cy="961218"/>
            </a:xfrm>
          </p:grpSpPr>
          <p:sp>
            <p:nvSpPr>
              <p:cNvPr id="35" name="Oval 34"/>
              <p:cNvSpPr/>
              <p:nvPr/>
            </p:nvSpPr>
            <p:spPr>
              <a:xfrm>
                <a:off x="3716974" y="5844563"/>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flipV="1">
                <a:off x="3843443" y="5535545"/>
                <a:ext cx="413778" cy="341344"/>
              </a:xfrm>
              <a:prstGeom prst="straightConnector1">
                <a:avLst/>
              </a:prstGeom>
              <a:ln w="38100">
                <a:solidFill>
                  <a:srgbClr val="94165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841691" y="5962993"/>
                <a:ext cx="395784" cy="33545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4237476" y="5416637"/>
                <a:ext cx="134834" cy="139310"/>
              </a:xfrm>
              <a:prstGeom prst="ellipse">
                <a:avLst/>
              </a:prstGeom>
              <a:solidFill>
                <a:srgbClr val="941651"/>
              </a:solidFill>
              <a:ln>
                <a:solidFill>
                  <a:srgbClr val="941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237476" y="6238545"/>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V="1">
                <a:off x="7272389" y="5912068"/>
                <a:ext cx="3743546" cy="252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1015935" y="5842413"/>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4378036" y="5981724"/>
                <a:ext cx="2779265" cy="347028"/>
              </a:xfrm>
              <a:custGeom>
                <a:avLst/>
                <a:gdLst>
                  <a:gd name="connsiteX0" fmla="*/ 0 w 2770909"/>
                  <a:gd name="connsiteY0" fmla="*/ 318655 h 332509"/>
                  <a:gd name="connsiteX1" fmla="*/ 2438400 w 2770909"/>
                  <a:gd name="connsiteY1" fmla="*/ 332509 h 332509"/>
                  <a:gd name="connsiteX2" fmla="*/ 2770909 w 2770909"/>
                  <a:gd name="connsiteY2" fmla="*/ 0 h 332509"/>
                </a:gdLst>
                <a:ahLst/>
                <a:cxnLst>
                  <a:cxn ang="0">
                    <a:pos x="connsiteX0" y="connsiteY0"/>
                  </a:cxn>
                  <a:cxn ang="0">
                    <a:pos x="connsiteX1" y="connsiteY1"/>
                  </a:cxn>
                  <a:cxn ang="0">
                    <a:pos x="connsiteX2" y="connsiteY2"/>
                  </a:cxn>
                </a:cxnLst>
                <a:rect l="l" t="t" r="r" b="b"/>
                <a:pathLst>
                  <a:path w="2770909" h="332509">
                    <a:moveTo>
                      <a:pt x="0" y="318655"/>
                    </a:moveTo>
                    <a:lnTo>
                      <a:pt x="2438400" y="332509"/>
                    </a:lnTo>
                    <a:lnTo>
                      <a:pt x="2770909" y="0"/>
                    </a:lnTo>
                  </a:path>
                </a:pathLst>
              </a:custGeom>
              <a:noFill/>
              <a:ln w="38100">
                <a:solidFill>
                  <a:schemeClr val="accent3">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flipV="1">
                <a:off x="4378036" y="5462482"/>
                <a:ext cx="2779265" cy="411532"/>
              </a:xfrm>
              <a:custGeom>
                <a:avLst/>
                <a:gdLst>
                  <a:gd name="connsiteX0" fmla="*/ 0 w 2770909"/>
                  <a:gd name="connsiteY0" fmla="*/ 318655 h 332509"/>
                  <a:gd name="connsiteX1" fmla="*/ 2438400 w 2770909"/>
                  <a:gd name="connsiteY1" fmla="*/ 332509 h 332509"/>
                  <a:gd name="connsiteX2" fmla="*/ 2770909 w 2770909"/>
                  <a:gd name="connsiteY2" fmla="*/ 0 h 332509"/>
                </a:gdLst>
                <a:ahLst/>
                <a:cxnLst>
                  <a:cxn ang="0">
                    <a:pos x="connsiteX0" y="connsiteY0"/>
                  </a:cxn>
                  <a:cxn ang="0">
                    <a:pos x="connsiteX1" y="connsiteY1"/>
                  </a:cxn>
                  <a:cxn ang="0">
                    <a:pos x="connsiteX2" y="connsiteY2"/>
                  </a:cxn>
                </a:cxnLst>
                <a:rect l="l" t="t" r="r" b="b"/>
                <a:pathLst>
                  <a:path w="2770909" h="332509">
                    <a:moveTo>
                      <a:pt x="0" y="318655"/>
                    </a:moveTo>
                    <a:lnTo>
                      <a:pt x="2438400" y="332509"/>
                    </a:lnTo>
                    <a:lnTo>
                      <a:pt x="2770909" y="0"/>
                    </a:lnTo>
                  </a:path>
                </a:pathLst>
              </a:custGeom>
              <a:noFill/>
              <a:ln w="38100">
                <a:solidFill>
                  <a:srgbClr val="94165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124107" y="5847756"/>
                <a:ext cx="134834" cy="13931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Content Placeholder 2"/>
          <p:cNvSpPr txBox="1">
            <a:spLocks/>
          </p:cNvSpPr>
          <p:nvPr/>
        </p:nvSpPr>
        <p:spPr>
          <a:xfrm>
            <a:off x="0" y="3875109"/>
            <a:ext cx="11938785" cy="1874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dirty="0" smtClean="0"/>
              <a:t>4. Separate graph into primary and associated </a:t>
            </a:r>
            <a:r>
              <a:rPr lang="en-US" dirty="0" err="1" smtClean="0"/>
              <a:t>contigs</a:t>
            </a:r>
            <a:endParaRPr lang="en-US" dirty="0" smtClean="0"/>
          </a:p>
          <a:p>
            <a:pPr marL="457200" lvl="1" indent="0">
              <a:buFont typeface="Arial" panose="020B0604020202020204" pitchFamily="34" charset="0"/>
              <a:buNone/>
            </a:pPr>
            <a:r>
              <a:rPr lang="en-US" dirty="0" smtClean="0"/>
              <a:t>	</a:t>
            </a:r>
            <a:r>
              <a:rPr lang="en-US" sz="2000" dirty="0" smtClean="0"/>
              <a:t>Primary </a:t>
            </a:r>
            <a:r>
              <a:rPr lang="en-US" sz="2000" dirty="0" err="1" smtClean="0"/>
              <a:t>contigs</a:t>
            </a:r>
            <a:r>
              <a:rPr lang="en-US" sz="2000" dirty="0" smtClean="0"/>
              <a:t> are still haplotype-fused</a:t>
            </a:r>
            <a:endParaRPr lang="en-US" dirty="0" smtClean="0"/>
          </a:p>
          <a:p>
            <a:pPr lvl="1"/>
            <a:endParaRPr lang="en-US" dirty="0" smtClean="0"/>
          </a:p>
        </p:txBody>
      </p:sp>
      <p:cxnSp>
        <p:nvCxnSpPr>
          <p:cNvPr id="52" name="Straight Connector 51"/>
          <p:cNvCxnSpPr/>
          <p:nvPr/>
        </p:nvCxnSpPr>
        <p:spPr>
          <a:xfrm>
            <a:off x="7530326" y="5315415"/>
            <a:ext cx="1981865" cy="6928"/>
          </a:xfrm>
          <a:prstGeom prst="line">
            <a:avLst/>
          </a:prstGeom>
          <a:ln w="38100">
            <a:solidFill>
              <a:srgbClr val="9416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835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947" y="1858776"/>
            <a:ext cx="10515600" cy="1142822"/>
          </a:xfrm>
        </p:spPr>
        <p:txBody>
          <a:bodyPr/>
          <a:lstStyle/>
          <a:p>
            <a:r>
              <a:rPr lang="en-US" dirty="0" smtClean="0"/>
              <a:t>FALCON-Unzip</a:t>
            </a:r>
            <a:endParaRPr lang="en-US" dirty="0"/>
          </a:p>
        </p:txBody>
      </p:sp>
      <p:sp>
        <p:nvSpPr>
          <p:cNvPr id="3" name="Text Placeholder 2"/>
          <p:cNvSpPr>
            <a:spLocks noGrp="1"/>
          </p:cNvSpPr>
          <p:nvPr>
            <p:ph type="body" idx="1"/>
          </p:nvPr>
        </p:nvSpPr>
        <p:spPr>
          <a:xfrm>
            <a:off x="391947" y="2901131"/>
            <a:ext cx="10515600" cy="640438"/>
          </a:xfrm>
        </p:spPr>
        <p:txBody>
          <a:bodyPr/>
          <a:lstStyle/>
          <a:p>
            <a:r>
              <a:rPr lang="en-US" dirty="0" smtClean="0"/>
              <a:t>Haplotype resolving</a:t>
            </a:r>
            <a:endParaRPr lang="en-US" dirty="0"/>
          </a:p>
        </p:txBody>
      </p:sp>
      <p:grpSp>
        <p:nvGrpSpPr>
          <p:cNvPr id="4" name="Group 3"/>
          <p:cNvGrpSpPr/>
          <p:nvPr/>
        </p:nvGrpSpPr>
        <p:grpSpPr>
          <a:xfrm>
            <a:off x="391947" y="3892713"/>
            <a:ext cx="11527191" cy="1382421"/>
            <a:chOff x="586460" y="4650942"/>
            <a:chExt cx="11164308" cy="1118016"/>
          </a:xfrm>
        </p:grpSpPr>
        <p:sp>
          <p:nvSpPr>
            <p:cNvPr id="5" name="Rounded Rectangle 4"/>
            <p:cNvSpPr/>
            <p:nvPr/>
          </p:nvSpPr>
          <p:spPr>
            <a:xfrm>
              <a:off x="3787375" y="4976384"/>
              <a:ext cx="1567448" cy="7925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Phased </a:t>
              </a:r>
              <a:r>
                <a:rPr lang="en-US" dirty="0" err="1" smtClean="0">
                  <a:solidFill>
                    <a:schemeClr val="tx1"/>
                  </a:solidFill>
                  <a:latin typeface="Helvetica Neue" charset="0"/>
                  <a:ea typeface="Helvetica Neue" charset="0"/>
                  <a:cs typeface="Helvetica Neue" charset="0"/>
                </a:rPr>
                <a:t>PacBio</a:t>
              </a:r>
              <a:r>
                <a:rPr lang="en-US" dirty="0" smtClean="0">
                  <a:solidFill>
                    <a:schemeClr val="tx1"/>
                  </a:solidFill>
                  <a:latin typeface="Helvetica Neue" charset="0"/>
                  <a:ea typeface="Helvetica Neue" charset="0"/>
                  <a:cs typeface="Helvetica Neue" charset="0"/>
                </a:rPr>
                <a:t> Reads</a:t>
              </a:r>
              <a:endParaRPr lang="en-US" dirty="0">
                <a:solidFill>
                  <a:schemeClr val="tx1"/>
                </a:solidFill>
                <a:latin typeface="Helvetica Neue" charset="0"/>
                <a:ea typeface="Helvetica Neue" charset="0"/>
                <a:cs typeface="Helvetica Neue" charset="0"/>
              </a:endParaRPr>
            </a:p>
          </p:txBody>
        </p:sp>
        <p:sp>
          <p:nvSpPr>
            <p:cNvPr id="6" name="Rounded Rectangle 5"/>
            <p:cNvSpPr/>
            <p:nvPr/>
          </p:nvSpPr>
          <p:spPr>
            <a:xfrm>
              <a:off x="9339572" y="4954839"/>
              <a:ext cx="2411196" cy="7925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charset="0"/>
                  <a:ea typeface="Helvetica Neue" charset="0"/>
                  <a:cs typeface="Helvetica Neue" charset="0"/>
                </a:rPr>
                <a:t>C</a:t>
              </a:r>
              <a:r>
                <a:rPr lang="en-US" dirty="0" smtClean="0">
                  <a:solidFill>
                    <a:schemeClr val="tx1"/>
                  </a:solidFill>
                  <a:latin typeface="Helvetica Neue" charset="0"/>
                  <a:ea typeface="Helvetica Neue" charset="0"/>
                  <a:cs typeface="Helvetica Neue" charset="0"/>
                </a:rPr>
                <a:t>onsensus phased diploid assembly</a:t>
              </a:r>
              <a:endParaRPr lang="en-US" dirty="0">
                <a:solidFill>
                  <a:schemeClr val="tx1"/>
                </a:solidFill>
                <a:latin typeface="Helvetica Neue" charset="0"/>
                <a:ea typeface="Helvetica Neue" charset="0"/>
                <a:cs typeface="Helvetica Neue" charset="0"/>
              </a:endParaRPr>
            </a:p>
          </p:txBody>
        </p:sp>
        <p:sp>
          <p:nvSpPr>
            <p:cNvPr id="7" name="Rounded Rectangle 6"/>
            <p:cNvSpPr/>
            <p:nvPr/>
          </p:nvSpPr>
          <p:spPr>
            <a:xfrm>
              <a:off x="586460" y="4985112"/>
              <a:ext cx="1872121" cy="777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charset="0"/>
                  <a:ea typeface="Helvetica Neue" charset="0"/>
                  <a:cs typeface="Helvetica Neue" charset="0"/>
                </a:rPr>
                <a:t>Haplotype-fused assembly </a:t>
              </a:r>
              <a:r>
                <a:rPr lang="en-US" dirty="0" smtClean="0">
                  <a:solidFill>
                    <a:schemeClr val="tx1"/>
                  </a:solidFill>
                  <a:latin typeface="Helvetica Neue" charset="0"/>
                  <a:ea typeface="Helvetica Neue" charset="0"/>
                  <a:cs typeface="Helvetica Neue" charset="0"/>
                </a:rPr>
                <a:t>graph</a:t>
              </a:r>
              <a:endParaRPr lang="en-US" dirty="0">
                <a:solidFill>
                  <a:schemeClr val="tx1"/>
                </a:solidFill>
                <a:latin typeface="Helvetica Neue" charset="0"/>
                <a:ea typeface="Helvetica Neue" charset="0"/>
                <a:cs typeface="Helvetica Neue" charset="0"/>
              </a:endParaRPr>
            </a:p>
          </p:txBody>
        </p:sp>
        <p:sp>
          <p:nvSpPr>
            <p:cNvPr id="8" name="Right Arrow 7"/>
            <p:cNvSpPr/>
            <p:nvPr/>
          </p:nvSpPr>
          <p:spPr>
            <a:xfrm>
              <a:off x="2458581" y="5227029"/>
              <a:ext cx="1332172" cy="263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9" name="Rounded Rectangle 8"/>
            <p:cNvSpPr/>
            <p:nvPr/>
          </p:nvSpPr>
          <p:spPr>
            <a:xfrm>
              <a:off x="6451535" y="4969608"/>
              <a:ext cx="1848124" cy="7925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Phase-annotated string graph</a:t>
              </a:r>
              <a:endParaRPr lang="en-US" dirty="0">
                <a:solidFill>
                  <a:schemeClr val="tx1"/>
                </a:solidFill>
                <a:latin typeface="Helvetica Neue" charset="0"/>
                <a:ea typeface="Helvetica Neue" charset="0"/>
                <a:cs typeface="Helvetica Neue" charset="0"/>
              </a:endParaRPr>
            </a:p>
          </p:txBody>
        </p:sp>
        <p:sp>
          <p:nvSpPr>
            <p:cNvPr id="10" name="Right Arrow 9"/>
            <p:cNvSpPr/>
            <p:nvPr/>
          </p:nvSpPr>
          <p:spPr>
            <a:xfrm>
              <a:off x="5358200" y="5227029"/>
              <a:ext cx="1085966" cy="263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11" name="Right Arrow 10"/>
            <p:cNvSpPr/>
            <p:nvPr/>
          </p:nvSpPr>
          <p:spPr>
            <a:xfrm>
              <a:off x="8299659" y="5210535"/>
              <a:ext cx="1032544" cy="263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12" name="TextBox 11"/>
            <p:cNvSpPr txBox="1"/>
            <p:nvPr/>
          </p:nvSpPr>
          <p:spPr>
            <a:xfrm>
              <a:off x="2473688" y="4650942"/>
              <a:ext cx="1501408" cy="923330"/>
            </a:xfrm>
            <a:prstGeom prst="rect">
              <a:avLst/>
            </a:prstGeom>
            <a:noFill/>
          </p:spPr>
          <p:txBody>
            <a:bodyPr wrap="square" rtlCol="0">
              <a:spAutoFit/>
            </a:bodyPr>
            <a:lstStyle/>
            <a:p>
              <a:r>
                <a:rPr lang="en-US" dirty="0" smtClean="0">
                  <a:latin typeface="Helvetica Neue" charset="0"/>
                  <a:ea typeface="Helvetica Neue" charset="0"/>
                  <a:cs typeface="Helvetica Neue" charset="0"/>
                </a:rPr>
                <a:t>SNP Phasing and BLASR</a:t>
              </a:r>
              <a:endParaRPr lang="en-US" dirty="0">
                <a:latin typeface="Helvetica Neue" charset="0"/>
                <a:ea typeface="Helvetica Neue" charset="0"/>
                <a:cs typeface="Helvetica Neue" charset="0"/>
              </a:endParaRPr>
            </a:p>
          </p:txBody>
        </p:sp>
        <p:sp>
          <p:nvSpPr>
            <p:cNvPr id="13" name="TextBox 12"/>
            <p:cNvSpPr txBox="1"/>
            <p:nvPr/>
          </p:nvSpPr>
          <p:spPr>
            <a:xfrm>
              <a:off x="5370898" y="4665712"/>
              <a:ext cx="1222705" cy="607793"/>
            </a:xfrm>
            <a:prstGeom prst="rect">
              <a:avLst/>
            </a:prstGeom>
            <a:noFill/>
          </p:spPr>
          <p:txBody>
            <a:bodyPr wrap="square" rtlCol="0">
              <a:spAutoFit/>
            </a:bodyPr>
            <a:lstStyle/>
            <a:p>
              <a:r>
                <a:rPr lang="en-US" smtClean="0">
                  <a:latin typeface="Helvetica Neue" charset="0"/>
                  <a:ea typeface="Helvetica Neue" charset="0"/>
                  <a:cs typeface="Helvetica Neue" charset="0"/>
                </a:rPr>
                <a:t>FALCON-Unzip</a:t>
              </a:r>
              <a:endParaRPr lang="en-US" dirty="0">
                <a:latin typeface="Helvetica Neue" charset="0"/>
                <a:ea typeface="Helvetica Neue" charset="0"/>
                <a:cs typeface="Helvetica Neue" charset="0"/>
              </a:endParaRPr>
            </a:p>
          </p:txBody>
        </p:sp>
        <p:sp>
          <p:nvSpPr>
            <p:cNvPr id="14" name="TextBox 13"/>
            <p:cNvSpPr txBox="1"/>
            <p:nvPr/>
          </p:nvSpPr>
          <p:spPr>
            <a:xfrm>
              <a:off x="8353351" y="4865321"/>
              <a:ext cx="1360693" cy="369332"/>
            </a:xfrm>
            <a:prstGeom prst="rect">
              <a:avLst/>
            </a:prstGeom>
            <a:noFill/>
          </p:spPr>
          <p:txBody>
            <a:bodyPr wrap="square" rtlCol="0">
              <a:spAutoFit/>
            </a:bodyPr>
            <a:lstStyle/>
            <a:p>
              <a:r>
                <a:rPr lang="en-US" smtClean="0">
                  <a:latin typeface="Helvetica Neue" charset="0"/>
                  <a:ea typeface="Helvetica Neue" charset="0"/>
                  <a:cs typeface="Helvetica Neue" charset="0"/>
                </a:rPr>
                <a:t>Quiver</a:t>
              </a:r>
              <a:endParaRPr lang="en-US" dirty="0">
                <a:latin typeface="Helvetica Neue" charset="0"/>
                <a:ea typeface="Helvetica Neue" charset="0"/>
                <a:cs typeface="Helvetica Neue" charset="0"/>
              </a:endParaRPr>
            </a:p>
          </p:txBody>
        </p:sp>
      </p:grpSp>
    </p:spTree>
    <p:extLst>
      <p:ext uri="{BB962C8B-B14F-4D97-AF65-F5344CB8AC3E}">
        <p14:creationId xmlns:p14="http://schemas.microsoft.com/office/powerpoint/2010/main" val="10451984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192" y="655548"/>
            <a:ext cx="10515600" cy="1325563"/>
          </a:xfrm>
        </p:spPr>
        <p:txBody>
          <a:bodyPr/>
          <a:lstStyle/>
          <a:p>
            <a:r>
              <a:rPr lang="en-US" dirty="0" smtClean="0"/>
              <a:t>Re-map raw reads</a:t>
            </a:r>
            <a:endParaRPr lang="en-US" dirty="0"/>
          </a:p>
        </p:txBody>
      </p:sp>
      <p:sp>
        <p:nvSpPr>
          <p:cNvPr id="9" name="Content Placeholder 2"/>
          <p:cNvSpPr>
            <a:spLocks noGrp="1"/>
          </p:cNvSpPr>
          <p:nvPr>
            <p:ph idx="1"/>
          </p:nvPr>
        </p:nvSpPr>
        <p:spPr>
          <a:xfrm>
            <a:off x="516192" y="1932597"/>
            <a:ext cx="10930122" cy="1310671"/>
          </a:xfrm>
        </p:spPr>
        <p:txBody>
          <a:bodyPr>
            <a:normAutofit/>
          </a:bodyPr>
          <a:lstStyle/>
          <a:p>
            <a:r>
              <a:rPr lang="en-US" smtClean="0"/>
              <a:t>For phasing, need </a:t>
            </a:r>
            <a:r>
              <a:rPr lang="en-US" dirty="0"/>
              <a:t>to </a:t>
            </a:r>
            <a:r>
              <a:rPr lang="en-US" dirty="0" smtClean="0"/>
              <a:t>re-map </a:t>
            </a:r>
            <a:r>
              <a:rPr lang="en-US" dirty="0"/>
              <a:t>all raw-read-to-</a:t>
            </a:r>
            <a:r>
              <a:rPr lang="en-US" dirty="0" err="1"/>
              <a:t>contig</a:t>
            </a:r>
            <a:r>
              <a:rPr lang="en-US" dirty="0"/>
              <a:t> associations</a:t>
            </a:r>
          </a:p>
          <a:p>
            <a:pPr lvl="1"/>
            <a:r>
              <a:rPr lang="en-US" dirty="0" smtClean="0"/>
              <a:t>Trace </a:t>
            </a:r>
            <a:r>
              <a:rPr lang="en-US" dirty="0" err="1" smtClean="0"/>
              <a:t>contigs</a:t>
            </a:r>
            <a:r>
              <a:rPr lang="en-US" dirty="0" smtClean="0"/>
              <a:t> to find where a raw read is most likely to be associated</a:t>
            </a:r>
          </a:p>
          <a:p>
            <a:pPr lvl="2"/>
            <a:r>
              <a:rPr lang="en-US" dirty="0" smtClean="0"/>
              <a:t>BLASR aligner</a:t>
            </a:r>
            <a:endParaRPr lang="en-US" dirty="0"/>
          </a:p>
        </p:txBody>
      </p:sp>
      <p:cxnSp>
        <p:nvCxnSpPr>
          <p:cNvPr id="6" name="Straight Connector 5"/>
          <p:cNvCxnSpPr/>
          <p:nvPr/>
        </p:nvCxnSpPr>
        <p:spPr>
          <a:xfrm>
            <a:off x="2130180" y="3926916"/>
            <a:ext cx="1981865" cy="6928"/>
          </a:xfrm>
          <a:prstGeom prst="line">
            <a:avLst/>
          </a:prstGeom>
          <a:ln w="38100">
            <a:solidFill>
              <a:srgbClr val="94165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6192" y="4861905"/>
            <a:ext cx="1502334" cy="338554"/>
          </a:xfrm>
          <a:prstGeom prst="rect">
            <a:avLst/>
          </a:prstGeom>
          <a:noFill/>
        </p:spPr>
        <p:txBody>
          <a:bodyPr wrap="none" rtlCol="0">
            <a:spAutoFit/>
          </a:bodyPr>
          <a:lstStyle/>
          <a:p>
            <a:r>
              <a:rPr lang="en-US" sz="1600" dirty="0">
                <a:solidFill>
                  <a:schemeClr val="tx1">
                    <a:lumMod val="65000"/>
                    <a:lumOff val="35000"/>
                  </a:schemeClr>
                </a:solidFill>
                <a:latin typeface="Helvetica Neue" charset="0"/>
                <a:ea typeface="Helvetica Neue" charset="0"/>
                <a:cs typeface="Helvetica Neue" charset="0"/>
              </a:rPr>
              <a:t>p</a:t>
            </a:r>
            <a:r>
              <a:rPr lang="en-US" sz="1600" dirty="0" smtClean="0">
                <a:solidFill>
                  <a:schemeClr val="tx1">
                    <a:lumMod val="65000"/>
                    <a:lumOff val="35000"/>
                  </a:schemeClr>
                </a:solidFill>
                <a:latin typeface="Helvetica Neue" charset="0"/>
                <a:ea typeface="Helvetica Neue" charset="0"/>
                <a:cs typeface="Helvetica Neue" charset="0"/>
              </a:rPr>
              <a:t>rimary </a:t>
            </a:r>
            <a:r>
              <a:rPr lang="en-US" sz="1600" dirty="0" err="1" smtClean="0">
                <a:solidFill>
                  <a:schemeClr val="tx1">
                    <a:lumMod val="65000"/>
                    <a:lumOff val="35000"/>
                  </a:schemeClr>
                </a:solidFill>
                <a:latin typeface="Helvetica Neue" charset="0"/>
                <a:ea typeface="Helvetica Neue" charset="0"/>
                <a:cs typeface="Helvetica Neue" charset="0"/>
              </a:rPr>
              <a:t>contig</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8" name="TextBox 7"/>
          <p:cNvSpPr txBox="1"/>
          <p:nvPr/>
        </p:nvSpPr>
        <p:spPr>
          <a:xfrm>
            <a:off x="2018526" y="3511993"/>
            <a:ext cx="1907895" cy="338554"/>
          </a:xfrm>
          <a:prstGeom prst="rect">
            <a:avLst/>
          </a:prstGeom>
          <a:noFill/>
        </p:spPr>
        <p:txBody>
          <a:bodyPr wrap="none" rtlCol="0">
            <a:spAutoFit/>
          </a:bodyPr>
          <a:lstStyle/>
          <a:p>
            <a:r>
              <a:rPr lang="en-US" sz="1600" dirty="0">
                <a:solidFill>
                  <a:schemeClr val="tx1">
                    <a:lumMod val="65000"/>
                    <a:lumOff val="35000"/>
                  </a:schemeClr>
                </a:solidFill>
                <a:latin typeface="Helvetica Neue" charset="0"/>
                <a:ea typeface="Helvetica Neue" charset="0"/>
                <a:cs typeface="Helvetica Neue" charset="0"/>
              </a:rPr>
              <a:t>a</a:t>
            </a:r>
            <a:r>
              <a:rPr lang="en-US" sz="1600" dirty="0" smtClean="0">
                <a:solidFill>
                  <a:schemeClr val="tx1">
                    <a:lumMod val="65000"/>
                    <a:lumOff val="35000"/>
                  </a:schemeClr>
                </a:solidFill>
                <a:latin typeface="Helvetica Neue" charset="0"/>
                <a:ea typeface="Helvetica Neue" charset="0"/>
                <a:cs typeface="Helvetica Neue" charset="0"/>
              </a:rPr>
              <a:t>ssociated </a:t>
            </a:r>
            <a:r>
              <a:rPr lang="en-US" sz="1600" dirty="0" err="1" smtClean="0">
                <a:solidFill>
                  <a:schemeClr val="tx1">
                    <a:lumMod val="65000"/>
                    <a:lumOff val="35000"/>
                  </a:schemeClr>
                </a:solidFill>
                <a:latin typeface="Helvetica Neue" charset="0"/>
                <a:ea typeface="Helvetica Neue" charset="0"/>
                <a:cs typeface="Helvetica Neue" charset="0"/>
              </a:rPr>
              <a:t>contigs</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0" name="Straight Connector 9"/>
          <p:cNvCxnSpPr/>
          <p:nvPr/>
        </p:nvCxnSpPr>
        <p:spPr>
          <a:xfrm>
            <a:off x="7267089" y="3905287"/>
            <a:ext cx="1981865" cy="6928"/>
          </a:xfrm>
          <a:prstGeom prst="line">
            <a:avLst/>
          </a:prstGeom>
          <a:ln w="38100">
            <a:solidFill>
              <a:srgbClr val="941651"/>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605323" y="5237133"/>
            <a:ext cx="11104371" cy="983559"/>
            <a:chOff x="605323" y="5237133"/>
            <a:chExt cx="11104371" cy="983559"/>
          </a:xfrm>
        </p:grpSpPr>
        <p:cxnSp>
          <p:nvCxnSpPr>
            <p:cNvPr id="5" name="Straight Connector 4"/>
            <p:cNvCxnSpPr/>
            <p:nvPr/>
          </p:nvCxnSpPr>
          <p:spPr>
            <a:xfrm>
              <a:off x="605323" y="5237133"/>
              <a:ext cx="11104371" cy="8963"/>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5323" y="5472545"/>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95389" y="5611090"/>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28460" y="5472545"/>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432358" y="5763490"/>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18526" y="5611090"/>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408592" y="5763490"/>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018526" y="5902036"/>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8460" y="6040581"/>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988305" y="5472545"/>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85433" y="5902036"/>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536355" y="5638799"/>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82269" y="5902036"/>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112045" y="5486399"/>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02111" y="5638799"/>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92177" y="5777344"/>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10428" y="5777344"/>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093794" y="5472545"/>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483860" y="5611090"/>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16931" y="5472545"/>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920829" y="5763490"/>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506997" y="5611090"/>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97063" y="5763490"/>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506997" y="5902036"/>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116931" y="6040581"/>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476776" y="5472545"/>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273904" y="5902036"/>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24826" y="5638799"/>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670740" y="5902036"/>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600516" y="5486399"/>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990582" y="5638799"/>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380648" y="5777344"/>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98899" y="5777344"/>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544364" y="5472546"/>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039868" y="5638799"/>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68417" y="5915891"/>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614358" y="6040581"/>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666182" y="5486399"/>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380515" y="6040581"/>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060806" y="6220692"/>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20000" y="5777345"/>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0666182" y="5971310"/>
              <a:ext cx="780132" cy="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2160870" y="4087090"/>
            <a:ext cx="1979823" cy="498764"/>
            <a:chOff x="2160870" y="4087090"/>
            <a:chExt cx="1979823" cy="498764"/>
          </a:xfrm>
        </p:grpSpPr>
        <p:cxnSp>
          <p:nvCxnSpPr>
            <p:cNvPr id="56" name="Straight Connector 55"/>
            <p:cNvCxnSpPr/>
            <p:nvPr/>
          </p:nvCxnSpPr>
          <p:spPr>
            <a:xfrm>
              <a:off x="2160870" y="4087090"/>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313270" y="4239490"/>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799596" y="4364181"/>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360561" y="4225634"/>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538782" y="4585854"/>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93402" y="4087090"/>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189662" y="4475020"/>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flipH="1">
            <a:off x="7302643" y="4116218"/>
            <a:ext cx="1979823" cy="498764"/>
            <a:chOff x="2160870" y="4087090"/>
            <a:chExt cx="1979823" cy="498764"/>
          </a:xfrm>
        </p:grpSpPr>
        <p:cxnSp>
          <p:nvCxnSpPr>
            <p:cNvPr id="67" name="Straight Connector 66"/>
            <p:cNvCxnSpPr/>
            <p:nvPr/>
          </p:nvCxnSpPr>
          <p:spPr>
            <a:xfrm>
              <a:off x="2160870" y="4087090"/>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313270" y="4239490"/>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799596" y="4364181"/>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360561" y="4225634"/>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538782" y="4585854"/>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093402" y="4087090"/>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189662" y="4475020"/>
              <a:ext cx="780132" cy="0"/>
            </a:xfrm>
            <a:prstGeom prst="line">
              <a:avLst/>
            </a:prstGeom>
            <a:ln w="28575">
              <a:solidFill>
                <a:srgbClr val="94165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2162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heterozygous SNPs</a:t>
            </a:r>
            <a:endParaRPr lang="en-US" dirty="0"/>
          </a:p>
        </p:txBody>
      </p:sp>
      <p:sp>
        <p:nvSpPr>
          <p:cNvPr id="3" name="Content Placeholder 2"/>
          <p:cNvSpPr>
            <a:spLocks noGrp="1"/>
          </p:cNvSpPr>
          <p:nvPr>
            <p:ph idx="1"/>
          </p:nvPr>
        </p:nvSpPr>
        <p:spPr>
          <a:xfrm>
            <a:off x="838200" y="1493298"/>
            <a:ext cx="10515600" cy="1678422"/>
          </a:xfrm>
        </p:spPr>
        <p:txBody>
          <a:bodyPr/>
          <a:lstStyle/>
          <a:p>
            <a:r>
              <a:rPr lang="en-US" dirty="0" smtClean="0"/>
              <a:t>Examine bases at each position in the </a:t>
            </a:r>
            <a:r>
              <a:rPr lang="en-US" dirty="0" err="1" smtClean="0"/>
              <a:t>contig</a:t>
            </a:r>
            <a:endParaRPr lang="en-US" dirty="0" smtClean="0"/>
          </a:p>
          <a:p>
            <a:pPr lvl="1"/>
            <a:r>
              <a:rPr lang="en-US" dirty="0" smtClean="0"/>
              <a:t>Het-SNP is called if base with highest count &lt;75% and base with second-highest count &gt;25%</a:t>
            </a:r>
          </a:p>
          <a:p>
            <a:pPr lvl="1"/>
            <a:r>
              <a:rPr lang="en-US" dirty="0" smtClean="0"/>
              <a:t>Top two bases are used as the two alleles</a:t>
            </a:r>
            <a:endParaRPr lang="en-US" dirty="0"/>
          </a:p>
        </p:txBody>
      </p:sp>
      <p:cxnSp>
        <p:nvCxnSpPr>
          <p:cNvPr id="4" name="Straight Connector 3"/>
          <p:cNvCxnSpPr/>
          <p:nvPr/>
        </p:nvCxnSpPr>
        <p:spPr>
          <a:xfrm>
            <a:off x="412345" y="3510274"/>
            <a:ext cx="11104371" cy="8963"/>
          </a:xfrm>
          <a:prstGeom prst="line">
            <a:avLst/>
          </a:prstGeom>
          <a:ln w="571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024588" y="3796328"/>
            <a:ext cx="1789375"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4637" y="3171720"/>
            <a:ext cx="752129" cy="338554"/>
          </a:xfrm>
          <a:prstGeom prst="rect">
            <a:avLst/>
          </a:prstGeom>
          <a:noFill/>
        </p:spPr>
        <p:txBody>
          <a:bodyPr wrap="none" rtlCol="0">
            <a:spAutoFit/>
          </a:bodyPr>
          <a:lstStyle/>
          <a:p>
            <a:r>
              <a:rPr lang="en-US" sz="1600" smtClean="0">
                <a:solidFill>
                  <a:schemeClr val="tx1">
                    <a:lumMod val="65000"/>
                    <a:lumOff val="35000"/>
                  </a:schemeClr>
                </a:solidFill>
                <a:latin typeface="Helvetica Neue" charset="0"/>
                <a:ea typeface="Helvetica Neue" charset="0"/>
                <a:cs typeface="Helvetica Neue" charset="0"/>
              </a:rPr>
              <a:t>contig</a:t>
            </a:r>
            <a:endParaRPr lang="en-US" sz="1600" dirty="0">
              <a:solidFill>
                <a:schemeClr val="tx1">
                  <a:lumMod val="65000"/>
                  <a:lumOff val="35000"/>
                </a:schemeClr>
              </a:solidFill>
              <a:latin typeface="Helvetica Neue" charset="0"/>
              <a:ea typeface="Helvetica Neue" charset="0"/>
              <a:cs typeface="Helvetica Neue" charset="0"/>
            </a:endParaRPr>
          </a:p>
        </p:txBody>
      </p:sp>
      <p:sp>
        <p:nvSpPr>
          <p:cNvPr id="11" name="TextBox 10"/>
          <p:cNvSpPr txBox="1"/>
          <p:nvPr/>
        </p:nvSpPr>
        <p:spPr>
          <a:xfrm>
            <a:off x="1281040" y="4479107"/>
            <a:ext cx="695511" cy="338554"/>
          </a:xfrm>
          <a:prstGeom prst="rect">
            <a:avLst/>
          </a:prstGeom>
          <a:noFill/>
        </p:spPr>
        <p:txBody>
          <a:bodyPr wrap="non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reads</a:t>
            </a:r>
            <a:endParaRPr lang="en-US" sz="1600" dirty="0">
              <a:solidFill>
                <a:schemeClr val="tx1">
                  <a:lumMod val="65000"/>
                  <a:lumOff val="35000"/>
                </a:schemeClr>
              </a:solidFill>
              <a:latin typeface="Helvetica Neue" charset="0"/>
              <a:ea typeface="Helvetica Neue" charset="0"/>
              <a:cs typeface="Helvetica Neue" charset="0"/>
            </a:endParaRPr>
          </a:p>
        </p:txBody>
      </p:sp>
      <p:cxnSp>
        <p:nvCxnSpPr>
          <p:cNvPr id="13" name="Straight Connector 12"/>
          <p:cNvCxnSpPr/>
          <p:nvPr/>
        </p:nvCxnSpPr>
        <p:spPr>
          <a:xfrm>
            <a:off x="3821718" y="3782473"/>
            <a:ext cx="1789375"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74354" y="3611662"/>
            <a:ext cx="322524" cy="369332"/>
          </a:xfrm>
          <a:prstGeom prst="rect">
            <a:avLst/>
          </a:prstGeom>
          <a:noFill/>
        </p:spPr>
        <p:txBody>
          <a:bodyPr wrap="none" rtlCol="0">
            <a:spAutoFit/>
          </a:bodyPr>
          <a:lstStyle/>
          <a:p>
            <a:r>
              <a:rPr lang="en-US" b="1" dirty="0" smtClean="0">
                <a:latin typeface="Courier" charset="0"/>
                <a:ea typeface="Courier" charset="0"/>
                <a:cs typeface="Courier" charset="0"/>
              </a:rPr>
              <a:t>A</a:t>
            </a:r>
            <a:endParaRPr lang="en-US" b="1" dirty="0">
              <a:latin typeface="Courier" charset="0"/>
              <a:ea typeface="Courier" charset="0"/>
              <a:cs typeface="Courier" charset="0"/>
            </a:endParaRPr>
          </a:p>
        </p:txBody>
      </p:sp>
      <p:sp>
        <p:nvSpPr>
          <p:cNvPr id="16" name="TextBox 15"/>
          <p:cNvSpPr txBox="1"/>
          <p:nvPr/>
        </p:nvSpPr>
        <p:spPr>
          <a:xfrm>
            <a:off x="5674354" y="3964070"/>
            <a:ext cx="322524" cy="369332"/>
          </a:xfrm>
          <a:prstGeom prst="rect">
            <a:avLst/>
          </a:prstGeom>
          <a:noFill/>
        </p:spPr>
        <p:txBody>
          <a:bodyPr wrap="none" rtlCol="0">
            <a:spAutoFit/>
          </a:bodyPr>
          <a:lstStyle/>
          <a:p>
            <a:r>
              <a:rPr lang="en-US" b="1" dirty="0" smtClean="0">
                <a:latin typeface="Courier" charset="0"/>
                <a:ea typeface="Courier" charset="0"/>
                <a:cs typeface="Courier" charset="0"/>
              </a:rPr>
              <a:t>A</a:t>
            </a:r>
            <a:endParaRPr lang="en-US" b="1" dirty="0">
              <a:latin typeface="Courier" charset="0"/>
              <a:ea typeface="Courier" charset="0"/>
              <a:cs typeface="Courier" charset="0"/>
            </a:endParaRPr>
          </a:p>
        </p:txBody>
      </p:sp>
      <p:sp>
        <p:nvSpPr>
          <p:cNvPr id="17" name="TextBox 16"/>
          <p:cNvSpPr txBox="1"/>
          <p:nvPr/>
        </p:nvSpPr>
        <p:spPr>
          <a:xfrm>
            <a:off x="5674354" y="4333402"/>
            <a:ext cx="322524" cy="369332"/>
          </a:xfrm>
          <a:prstGeom prst="rect">
            <a:avLst/>
          </a:prstGeom>
          <a:noFill/>
        </p:spPr>
        <p:txBody>
          <a:bodyPr wrap="none" rtlCol="0">
            <a:spAutoFit/>
          </a:bodyPr>
          <a:lstStyle/>
          <a:p>
            <a:r>
              <a:rPr lang="en-US" b="1" dirty="0" smtClean="0">
                <a:latin typeface="Courier" charset="0"/>
                <a:ea typeface="Courier" charset="0"/>
                <a:cs typeface="Courier" charset="0"/>
              </a:rPr>
              <a:t>A</a:t>
            </a:r>
            <a:endParaRPr lang="en-US" b="1" dirty="0">
              <a:latin typeface="Courier" charset="0"/>
              <a:ea typeface="Courier" charset="0"/>
              <a:cs typeface="Courier" charset="0"/>
            </a:endParaRPr>
          </a:p>
        </p:txBody>
      </p:sp>
      <p:sp>
        <p:nvSpPr>
          <p:cNvPr id="18" name="TextBox 17"/>
          <p:cNvSpPr txBox="1"/>
          <p:nvPr/>
        </p:nvSpPr>
        <p:spPr>
          <a:xfrm>
            <a:off x="5672214" y="4708778"/>
            <a:ext cx="322524" cy="369332"/>
          </a:xfrm>
          <a:prstGeom prst="rect">
            <a:avLst/>
          </a:prstGeom>
          <a:noFill/>
        </p:spPr>
        <p:txBody>
          <a:bodyPr wrap="none" rtlCol="0">
            <a:spAutoFit/>
          </a:bodyPr>
          <a:lstStyle/>
          <a:p>
            <a:r>
              <a:rPr lang="en-US" b="1" dirty="0">
                <a:latin typeface="Courier" charset="0"/>
                <a:ea typeface="Courier" charset="0"/>
                <a:cs typeface="Courier" charset="0"/>
              </a:rPr>
              <a:t>G</a:t>
            </a:r>
          </a:p>
        </p:txBody>
      </p:sp>
      <p:sp>
        <p:nvSpPr>
          <p:cNvPr id="19" name="TextBox 18"/>
          <p:cNvSpPr txBox="1"/>
          <p:nvPr/>
        </p:nvSpPr>
        <p:spPr>
          <a:xfrm>
            <a:off x="5667935" y="5061186"/>
            <a:ext cx="322524" cy="369332"/>
          </a:xfrm>
          <a:prstGeom prst="rect">
            <a:avLst/>
          </a:prstGeom>
          <a:noFill/>
        </p:spPr>
        <p:txBody>
          <a:bodyPr wrap="none" rtlCol="0">
            <a:spAutoFit/>
          </a:bodyPr>
          <a:lstStyle/>
          <a:p>
            <a:r>
              <a:rPr lang="en-US" b="1" dirty="0">
                <a:latin typeface="Courier" charset="0"/>
                <a:ea typeface="Courier" charset="0"/>
                <a:cs typeface="Courier" charset="0"/>
              </a:rPr>
              <a:t>G</a:t>
            </a:r>
          </a:p>
        </p:txBody>
      </p:sp>
      <p:sp>
        <p:nvSpPr>
          <p:cNvPr id="20" name="TextBox 19"/>
          <p:cNvSpPr txBox="1"/>
          <p:nvPr/>
        </p:nvSpPr>
        <p:spPr>
          <a:xfrm>
            <a:off x="5674354" y="5430471"/>
            <a:ext cx="322524" cy="369332"/>
          </a:xfrm>
          <a:prstGeom prst="rect">
            <a:avLst/>
          </a:prstGeom>
          <a:noFill/>
        </p:spPr>
        <p:txBody>
          <a:bodyPr wrap="none" rtlCol="0">
            <a:spAutoFit/>
          </a:bodyPr>
          <a:lstStyle/>
          <a:p>
            <a:r>
              <a:rPr lang="en-US" b="1" dirty="0">
                <a:latin typeface="Courier" charset="0"/>
                <a:ea typeface="Courier" charset="0"/>
                <a:cs typeface="Courier" charset="0"/>
              </a:rPr>
              <a:t>T</a:t>
            </a:r>
          </a:p>
        </p:txBody>
      </p:sp>
      <p:cxnSp>
        <p:nvCxnSpPr>
          <p:cNvPr id="22" name="Straight Connector 21"/>
          <p:cNvCxnSpPr/>
          <p:nvPr/>
        </p:nvCxnSpPr>
        <p:spPr>
          <a:xfrm>
            <a:off x="4434115" y="4148736"/>
            <a:ext cx="1176978"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24588" y="4134881"/>
            <a:ext cx="2676066" cy="13855"/>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935027" y="4879589"/>
            <a:ext cx="2676066" cy="13855"/>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996878" y="4893444"/>
            <a:ext cx="1176978"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04314" y="4504213"/>
            <a:ext cx="451904"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196503" y="4499471"/>
            <a:ext cx="3414590" cy="2352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04314" y="5257056"/>
            <a:ext cx="3414590" cy="2352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59189" y="5257056"/>
            <a:ext cx="451904"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21718" y="5597418"/>
            <a:ext cx="1789375"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024588" y="5597418"/>
            <a:ext cx="1789375"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569531" y="3408218"/>
            <a:ext cx="538188" cy="2369314"/>
          </a:xfrm>
          <a:prstGeom prst="rect">
            <a:avLst/>
          </a:prstGeom>
          <a:noFill/>
          <a:ln w="28575">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270116" y="6186430"/>
            <a:ext cx="3118161" cy="338554"/>
          </a:xfrm>
          <a:prstGeom prst="rect">
            <a:avLst/>
          </a:prstGeom>
          <a:noFill/>
        </p:spPr>
        <p:txBody>
          <a:bodyPr wrap="none" rtlCol="0">
            <a:spAutoFit/>
          </a:bodyPr>
          <a:lstStyle/>
          <a:p>
            <a:r>
              <a:rPr lang="en-US" sz="1600" dirty="0" smtClean="0">
                <a:latin typeface="Helvetica Neue" charset="0"/>
                <a:ea typeface="Helvetica Neue" charset="0"/>
                <a:cs typeface="Helvetica Neue" charset="0"/>
              </a:rPr>
              <a:t>Het-SNPs for this position:  </a:t>
            </a:r>
            <a:r>
              <a:rPr lang="en-US" sz="1600" b="1" dirty="0" smtClean="0">
                <a:latin typeface="Courier" charset="0"/>
                <a:ea typeface="Courier" charset="0"/>
                <a:cs typeface="Courier" charset="0"/>
              </a:rPr>
              <a:t>A,G</a:t>
            </a:r>
            <a:endParaRPr lang="en-US" sz="1600" b="1" dirty="0">
              <a:latin typeface="Courier" charset="0"/>
              <a:ea typeface="Courier" charset="0"/>
              <a:cs typeface="Courier" charset="0"/>
            </a:endParaRPr>
          </a:p>
        </p:txBody>
      </p:sp>
    </p:spTree>
    <p:extLst>
      <p:ext uri="{BB962C8B-B14F-4D97-AF65-F5344CB8AC3E}">
        <p14:creationId xmlns:p14="http://schemas.microsoft.com/office/powerpoint/2010/main" val="18267251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Phased Diploid Genome Assembly</a:t>
            </a:r>
            <a:endParaRPr lang="en-US" dirty="0"/>
          </a:p>
        </p:txBody>
      </p:sp>
      <p:sp>
        <p:nvSpPr>
          <p:cNvPr id="3" name="Content Placeholder 2"/>
          <p:cNvSpPr>
            <a:spLocks noGrp="1"/>
          </p:cNvSpPr>
          <p:nvPr>
            <p:ph idx="1"/>
          </p:nvPr>
        </p:nvSpPr>
        <p:spPr/>
        <p:txBody>
          <a:bodyPr/>
          <a:lstStyle/>
          <a:p>
            <a:r>
              <a:rPr lang="en-US" dirty="0" smtClean="0"/>
              <a:t>Distinguish alleles and SNPs of homologous chromosomes</a:t>
            </a:r>
          </a:p>
          <a:p>
            <a:r>
              <a:rPr lang="en-US" dirty="0" smtClean="0"/>
              <a:t>Why phase?</a:t>
            </a:r>
          </a:p>
          <a:p>
            <a:pPr lvl="1"/>
            <a:r>
              <a:rPr lang="en-US" dirty="0" smtClean="0"/>
              <a:t>Capture heterozygosity present within a diploid or </a:t>
            </a:r>
            <a:r>
              <a:rPr lang="en-US" dirty="0" err="1" smtClean="0"/>
              <a:t>polyploid</a:t>
            </a:r>
            <a:r>
              <a:rPr lang="en-US" dirty="0" smtClean="0"/>
              <a:t> species</a:t>
            </a:r>
          </a:p>
          <a:p>
            <a:pPr lvl="1"/>
            <a:r>
              <a:rPr lang="en-US" dirty="0" smtClean="0"/>
              <a:t>Detect differences in sequence, structure, and gene presence between homologous chromosomes</a:t>
            </a:r>
            <a:endParaRPr lang="en-US" dirty="0"/>
          </a:p>
          <a:p>
            <a:pPr lvl="1"/>
            <a:r>
              <a:rPr lang="en-US" dirty="0" smtClean="0"/>
              <a:t>Trace disease inheritance from parental chromosomes</a:t>
            </a:r>
            <a:endParaRPr lang="en-US" dirty="0"/>
          </a:p>
        </p:txBody>
      </p:sp>
    </p:spTree>
    <p:extLst>
      <p:ext uri="{BB962C8B-B14F-4D97-AF65-F5344CB8AC3E}">
        <p14:creationId xmlns:p14="http://schemas.microsoft.com/office/powerpoint/2010/main" val="9830116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38" y="0"/>
            <a:ext cx="10515600" cy="1325563"/>
          </a:xfrm>
        </p:spPr>
        <p:txBody>
          <a:bodyPr/>
          <a:lstStyle/>
          <a:p>
            <a:r>
              <a:rPr lang="en-US" dirty="0" smtClean="0"/>
              <a:t>Phase </a:t>
            </a:r>
            <a:r>
              <a:rPr lang="mr-IN" dirty="0" smtClean="0"/>
              <a:t>–</a:t>
            </a:r>
            <a:r>
              <a:rPr lang="en-US" dirty="0"/>
              <a:t> </a:t>
            </a:r>
            <a:r>
              <a:rPr lang="en-US" dirty="0" smtClean="0"/>
              <a:t>assign SNPs to haplotypes</a:t>
            </a:r>
            <a:endParaRPr lang="en-US" dirty="0"/>
          </a:p>
        </p:txBody>
      </p:sp>
      <p:pic>
        <p:nvPicPr>
          <p:cNvPr id="4" name="Picture 3"/>
          <p:cNvPicPr>
            <a:picLocks noChangeAspect="1"/>
          </p:cNvPicPr>
          <p:nvPr/>
        </p:nvPicPr>
        <p:blipFill>
          <a:blip r:embed="rId3"/>
          <a:stretch>
            <a:fillRect/>
          </a:stretch>
        </p:blipFill>
        <p:spPr>
          <a:xfrm>
            <a:off x="1721509" y="1007424"/>
            <a:ext cx="8868993" cy="5850576"/>
          </a:xfrm>
          <a:prstGeom prst="rect">
            <a:avLst/>
          </a:prstGeom>
        </p:spPr>
      </p:pic>
    </p:spTree>
    <p:extLst>
      <p:ext uri="{BB962C8B-B14F-4D97-AF65-F5344CB8AC3E}">
        <p14:creationId xmlns:p14="http://schemas.microsoft.com/office/powerpoint/2010/main" val="14207042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914" b="52943"/>
          <a:stretch/>
        </p:blipFill>
        <p:spPr>
          <a:xfrm>
            <a:off x="1454709" y="1568407"/>
            <a:ext cx="9580438" cy="5360531"/>
          </a:xfrm>
          <a:prstGeom prst="rect">
            <a:avLst/>
          </a:prstGeom>
        </p:spPr>
      </p:pic>
      <p:sp>
        <p:nvSpPr>
          <p:cNvPr id="2" name="Title 1"/>
          <p:cNvSpPr>
            <a:spLocks noGrp="1"/>
          </p:cNvSpPr>
          <p:nvPr>
            <p:ph type="title"/>
          </p:nvPr>
        </p:nvSpPr>
        <p:spPr>
          <a:xfrm>
            <a:off x="353291" y="0"/>
            <a:ext cx="10515600" cy="1325563"/>
          </a:xfrm>
        </p:spPr>
        <p:txBody>
          <a:bodyPr/>
          <a:lstStyle/>
          <a:p>
            <a:r>
              <a:rPr lang="en-US" dirty="0" smtClean="0"/>
              <a:t>Unzipping</a:t>
            </a:r>
            <a:endParaRPr lang="en-US" dirty="0"/>
          </a:p>
        </p:txBody>
      </p:sp>
      <p:sp>
        <p:nvSpPr>
          <p:cNvPr id="3" name="Content Placeholder 2"/>
          <p:cNvSpPr>
            <a:spLocks noGrp="1"/>
          </p:cNvSpPr>
          <p:nvPr>
            <p:ph idx="1"/>
          </p:nvPr>
        </p:nvSpPr>
        <p:spPr>
          <a:xfrm>
            <a:off x="464127" y="970927"/>
            <a:ext cx="10515600" cy="1229394"/>
          </a:xfrm>
        </p:spPr>
        <p:txBody>
          <a:bodyPr>
            <a:normAutofit/>
          </a:bodyPr>
          <a:lstStyle/>
          <a:p>
            <a:r>
              <a:rPr lang="en-US" sz="2400" dirty="0"/>
              <a:t>Incorporate phased reads to haplotype-fused string graph for unzipping collapsed paths</a:t>
            </a:r>
          </a:p>
          <a:p>
            <a:endParaRPr lang="en-US" sz="2400" dirty="0"/>
          </a:p>
        </p:txBody>
      </p:sp>
    </p:spTree>
    <p:extLst>
      <p:ext uri="{BB962C8B-B14F-4D97-AF65-F5344CB8AC3E}">
        <p14:creationId xmlns:p14="http://schemas.microsoft.com/office/powerpoint/2010/main" val="214459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Quiver algorithm</a:t>
            </a:r>
            <a:endParaRPr lang="en-US" dirty="0"/>
          </a:p>
        </p:txBody>
      </p:sp>
      <p:sp>
        <p:nvSpPr>
          <p:cNvPr id="3" name="Content Placeholder 2"/>
          <p:cNvSpPr>
            <a:spLocks noGrp="1"/>
          </p:cNvSpPr>
          <p:nvPr>
            <p:ph idx="1"/>
          </p:nvPr>
        </p:nvSpPr>
        <p:spPr/>
        <p:txBody>
          <a:bodyPr/>
          <a:lstStyle/>
          <a:p>
            <a:r>
              <a:rPr lang="en-US" dirty="0" smtClean="0"/>
              <a:t>Remove residual errors in the </a:t>
            </a:r>
            <a:r>
              <a:rPr lang="en-US" dirty="0" err="1" smtClean="0"/>
              <a:t>haplotig</a:t>
            </a:r>
            <a:r>
              <a:rPr lang="en-US" dirty="0" smtClean="0"/>
              <a:t> consensus from the haplotype-specific alignments</a:t>
            </a:r>
            <a:endParaRPr lang="en-US" dirty="0"/>
          </a:p>
        </p:txBody>
      </p:sp>
      <p:pic>
        <p:nvPicPr>
          <p:cNvPr id="5" name="Picture 4"/>
          <p:cNvPicPr>
            <a:picLocks noChangeAspect="1"/>
          </p:cNvPicPr>
          <p:nvPr/>
        </p:nvPicPr>
        <p:blipFill rotWithShape="1">
          <a:blip r:embed="rId3"/>
          <a:srcRect t="23081" r="46059" b="67390"/>
          <a:stretch/>
        </p:blipFill>
        <p:spPr>
          <a:xfrm>
            <a:off x="838200" y="3073905"/>
            <a:ext cx="6497800" cy="1524000"/>
          </a:xfrm>
          <a:prstGeom prst="rect">
            <a:avLst/>
          </a:prstGeom>
        </p:spPr>
      </p:pic>
      <p:grpSp>
        <p:nvGrpSpPr>
          <p:cNvPr id="7" name="Group 6"/>
          <p:cNvGrpSpPr/>
          <p:nvPr/>
        </p:nvGrpSpPr>
        <p:grpSpPr>
          <a:xfrm>
            <a:off x="692709" y="4959928"/>
            <a:ext cx="6497800" cy="1244253"/>
            <a:chOff x="692709" y="4959928"/>
            <a:chExt cx="6497800" cy="1244253"/>
          </a:xfrm>
        </p:grpSpPr>
        <p:pic>
          <p:nvPicPr>
            <p:cNvPr id="4" name="Picture 3"/>
            <p:cNvPicPr>
              <a:picLocks noChangeAspect="1"/>
            </p:cNvPicPr>
            <p:nvPr/>
          </p:nvPicPr>
          <p:blipFill rotWithShape="1">
            <a:blip r:embed="rId3"/>
            <a:srcRect t="39970" r="46059" b="52943"/>
            <a:stretch/>
          </p:blipFill>
          <p:spPr>
            <a:xfrm>
              <a:off x="692709" y="5070764"/>
              <a:ext cx="6497800" cy="1133417"/>
            </a:xfrm>
            <a:prstGeom prst="rect">
              <a:avLst/>
            </a:prstGeom>
          </p:spPr>
        </p:pic>
        <p:sp>
          <p:nvSpPr>
            <p:cNvPr id="6" name="Rectangle 5"/>
            <p:cNvSpPr/>
            <p:nvPr/>
          </p:nvSpPr>
          <p:spPr>
            <a:xfrm>
              <a:off x="4087100" y="4959928"/>
              <a:ext cx="914400" cy="221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4"/>
          <a:srcRect l="49640" t="11095" r="1"/>
          <a:stretch/>
        </p:blipFill>
        <p:spPr>
          <a:xfrm>
            <a:off x="7193119" y="3169867"/>
            <a:ext cx="4047226" cy="3580121"/>
          </a:xfrm>
          <a:prstGeom prst="rect">
            <a:avLst/>
          </a:prstGeom>
        </p:spPr>
      </p:pic>
    </p:spTree>
    <p:extLst>
      <p:ext uri="{BB962C8B-B14F-4D97-AF65-F5344CB8AC3E}">
        <p14:creationId xmlns:p14="http://schemas.microsoft.com/office/powerpoint/2010/main" val="653008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982" y="198871"/>
            <a:ext cx="9317182" cy="926017"/>
          </a:xfrm>
        </p:spPr>
        <p:txBody>
          <a:bodyPr/>
          <a:lstStyle/>
          <a:p>
            <a:r>
              <a:rPr lang="en-US" smtClean="0"/>
              <a:t>FALCON-Unzip Example</a:t>
            </a:r>
            <a:endParaRPr lang="en-US"/>
          </a:p>
        </p:txBody>
      </p:sp>
      <p:pic>
        <p:nvPicPr>
          <p:cNvPr id="4" name="Picture 3"/>
          <p:cNvPicPr>
            <a:picLocks noChangeAspect="1"/>
          </p:cNvPicPr>
          <p:nvPr/>
        </p:nvPicPr>
        <p:blipFill rotWithShape="1">
          <a:blip r:embed="rId3"/>
          <a:srcRect t="51190"/>
          <a:stretch/>
        </p:blipFill>
        <p:spPr>
          <a:xfrm>
            <a:off x="1989471" y="958633"/>
            <a:ext cx="8684114" cy="5627669"/>
          </a:xfrm>
          <a:prstGeom prst="rect">
            <a:avLst/>
          </a:prstGeom>
        </p:spPr>
      </p:pic>
    </p:spTree>
    <p:extLst>
      <p:ext uri="{BB962C8B-B14F-4D97-AF65-F5344CB8AC3E}">
        <p14:creationId xmlns:p14="http://schemas.microsoft.com/office/powerpoint/2010/main" val="10797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806" y="193569"/>
            <a:ext cx="10515600" cy="965428"/>
          </a:xfrm>
        </p:spPr>
        <p:txBody>
          <a:bodyPr/>
          <a:lstStyle/>
          <a:p>
            <a:pPr algn="ctr"/>
            <a:r>
              <a:rPr lang="en-US" dirty="0" smtClean="0"/>
              <a:t>Recap</a:t>
            </a:r>
            <a:endParaRPr lang="en-US" dirty="0"/>
          </a:p>
        </p:txBody>
      </p:sp>
      <p:sp>
        <p:nvSpPr>
          <p:cNvPr id="9" name="TextBox 8"/>
          <p:cNvSpPr txBox="1"/>
          <p:nvPr/>
        </p:nvSpPr>
        <p:spPr>
          <a:xfrm>
            <a:off x="327778" y="1420154"/>
            <a:ext cx="5730158" cy="400110"/>
          </a:xfrm>
          <a:prstGeom prst="rect">
            <a:avLst/>
          </a:prstGeom>
          <a:noFill/>
        </p:spPr>
        <p:txBody>
          <a:bodyPr wrap="none" rtlCol="0">
            <a:spAutoFit/>
          </a:bodyPr>
          <a:lstStyle/>
          <a:p>
            <a:r>
              <a:rPr lang="en-US" sz="2000" b="1" dirty="0" smtClean="0">
                <a:latin typeface="Helvetica Neue" charset="0"/>
                <a:ea typeface="Helvetica Neue" charset="0"/>
                <a:cs typeface="Helvetica Neue" charset="0"/>
              </a:rPr>
              <a:t>FALCON </a:t>
            </a:r>
            <a:r>
              <a:rPr lang="mr-IN" sz="2000" dirty="0" smtClean="0">
                <a:latin typeface="Helvetica Neue" charset="0"/>
                <a:ea typeface="Helvetica Neue" charset="0"/>
                <a:cs typeface="Helvetica Neue" charset="0"/>
              </a:rPr>
              <a:t>–</a:t>
            </a:r>
            <a:r>
              <a:rPr lang="en-US" sz="2000" dirty="0" smtClean="0">
                <a:latin typeface="Helvetica Neue" charset="0"/>
                <a:ea typeface="Helvetica Neue" charset="0"/>
                <a:cs typeface="Helvetica Neue" charset="0"/>
              </a:rPr>
              <a:t> A diploid-aware long-read assembler</a:t>
            </a:r>
            <a:endParaRPr lang="en-US" sz="2000" b="1" dirty="0">
              <a:latin typeface="Helvetica Neue" charset="0"/>
              <a:ea typeface="Helvetica Neue" charset="0"/>
              <a:cs typeface="Helvetica Neue" charset="0"/>
            </a:endParaRPr>
          </a:p>
        </p:txBody>
      </p:sp>
      <p:sp>
        <p:nvSpPr>
          <p:cNvPr id="16" name="TextBox 15"/>
          <p:cNvSpPr txBox="1"/>
          <p:nvPr/>
        </p:nvSpPr>
        <p:spPr>
          <a:xfrm>
            <a:off x="327778" y="4234504"/>
            <a:ext cx="4457182" cy="400110"/>
          </a:xfrm>
          <a:prstGeom prst="rect">
            <a:avLst/>
          </a:prstGeom>
          <a:noFill/>
        </p:spPr>
        <p:txBody>
          <a:bodyPr wrap="none" rtlCol="0">
            <a:spAutoFit/>
          </a:bodyPr>
          <a:lstStyle/>
          <a:p>
            <a:r>
              <a:rPr lang="en-US" sz="2000" b="1" dirty="0" smtClean="0">
                <a:latin typeface="Helvetica Neue" charset="0"/>
                <a:ea typeface="Helvetica Neue" charset="0"/>
                <a:cs typeface="Helvetica Neue" charset="0"/>
              </a:rPr>
              <a:t>FALCON-Unzip</a:t>
            </a:r>
            <a:r>
              <a:rPr lang="en-US" sz="2000" dirty="0" smtClean="0">
                <a:latin typeface="Helvetica Neue" charset="0"/>
                <a:ea typeface="Helvetica Neue" charset="0"/>
                <a:cs typeface="Helvetica Neue" charset="0"/>
              </a:rPr>
              <a:t> </a:t>
            </a:r>
            <a:r>
              <a:rPr lang="mr-IN" sz="2000" dirty="0" smtClean="0">
                <a:latin typeface="Helvetica Neue" charset="0"/>
                <a:ea typeface="Helvetica Neue" charset="0"/>
                <a:cs typeface="Helvetica Neue" charset="0"/>
              </a:rPr>
              <a:t>–</a:t>
            </a:r>
            <a:r>
              <a:rPr lang="en-US" sz="2000" dirty="0" smtClean="0">
                <a:latin typeface="Helvetica Neue" charset="0"/>
                <a:ea typeface="Helvetica Neue" charset="0"/>
                <a:cs typeface="Helvetica Neue" charset="0"/>
              </a:rPr>
              <a:t> Haplotype resolver</a:t>
            </a:r>
            <a:endParaRPr lang="en-US" sz="2000" b="1" dirty="0">
              <a:latin typeface="Helvetica Neue" charset="0"/>
              <a:ea typeface="Helvetica Neue" charset="0"/>
              <a:cs typeface="Helvetica Neue" charset="0"/>
            </a:endParaRPr>
          </a:p>
        </p:txBody>
      </p:sp>
      <p:grpSp>
        <p:nvGrpSpPr>
          <p:cNvPr id="39" name="Group 38"/>
          <p:cNvGrpSpPr/>
          <p:nvPr/>
        </p:nvGrpSpPr>
        <p:grpSpPr>
          <a:xfrm>
            <a:off x="60990" y="2011356"/>
            <a:ext cx="12034758" cy="1488141"/>
            <a:chOff x="429958" y="1791773"/>
            <a:chExt cx="11429360" cy="1272269"/>
          </a:xfrm>
        </p:grpSpPr>
        <p:sp>
          <p:nvSpPr>
            <p:cNvPr id="4" name="Rounded Rectangle 3"/>
            <p:cNvSpPr/>
            <p:nvPr/>
          </p:nvSpPr>
          <p:spPr>
            <a:xfrm>
              <a:off x="2832491" y="2054550"/>
              <a:ext cx="1371608" cy="9461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Helvetica Neue" charset="0"/>
                  <a:ea typeface="Helvetica Neue" charset="0"/>
                  <a:cs typeface="Helvetica Neue" charset="0"/>
                </a:rPr>
                <a:t>Consensus read sequences</a:t>
              </a:r>
              <a:endParaRPr lang="en-US" dirty="0">
                <a:solidFill>
                  <a:schemeClr val="tx1"/>
                </a:solidFill>
                <a:latin typeface="Helvetica Neue" charset="0"/>
                <a:ea typeface="Helvetica Neue" charset="0"/>
                <a:cs typeface="Helvetica Neue" charset="0"/>
              </a:endParaRPr>
            </a:p>
          </p:txBody>
        </p:sp>
        <p:sp>
          <p:nvSpPr>
            <p:cNvPr id="8" name="Rounded Rectangle 7"/>
            <p:cNvSpPr/>
            <p:nvPr/>
          </p:nvSpPr>
          <p:spPr>
            <a:xfrm>
              <a:off x="5289072" y="2008055"/>
              <a:ext cx="1166801" cy="10559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Read overlaps</a:t>
              </a:r>
              <a:endParaRPr lang="en-US" dirty="0">
                <a:solidFill>
                  <a:schemeClr val="tx1"/>
                </a:solidFill>
                <a:latin typeface="Helvetica Neue" charset="0"/>
                <a:ea typeface="Helvetica Neue" charset="0"/>
                <a:cs typeface="Helvetica Neue" charset="0"/>
              </a:endParaRPr>
            </a:p>
          </p:txBody>
        </p:sp>
        <p:sp>
          <p:nvSpPr>
            <p:cNvPr id="10" name="Rounded Rectangle 9"/>
            <p:cNvSpPr/>
            <p:nvPr/>
          </p:nvSpPr>
          <p:spPr>
            <a:xfrm>
              <a:off x="7680686" y="2049896"/>
              <a:ext cx="1186525" cy="9461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Helvetica Neue" charset="0"/>
                  <a:ea typeface="Helvetica Neue" charset="0"/>
                  <a:cs typeface="Helvetica Neue" charset="0"/>
                </a:rPr>
                <a:t>Directed string </a:t>
              </a:r>
              <a:r>
                <a:rPr lang="en-US" dirty="0" smtClean="0">
                  <a:solidFill>
                    <a:schemeClr val="tx1"/>
                  </a:solidFill>
                  <a:latin typeface="Helvetica Neue" charset="0"/>
                  <a:ea typeface="Helvetica Neue" charset="0"/>
                  <a:cs typeface="Helvetica Neue" charset="0"/>
                </a:rPr>
                <a:t>graph</a:t>
              </a:r>
              <a:endParaRPr lang="en-US" dirty="0">
                <a:solidFill>
                  <a:schemeClr val="tx1"/>
                </a:solidFill>
                <a:latin typeface="Helvetica Neue" charset="0"/>
                <a:ea typeface="Helvetica Neue" charset="0"/>
                <a:cs typeface="Helvetica Neue" charset="0"/>
              </a:endParaRPr>
            </a:p>
          </p:txBody>
        </p:sp>
        <p:sp>
          <p:nvSpPr>
            <p:cNvPr id="11" name="Rounded Rectangle 10"/>
            <p:cNvSpPr/>
            <p:nvPr/>
          </p:nvSpPr>
          <p:spPr>
            <a:xfrm>
              <a:off x="9987197" y="2040140"/>
              <a:ext cx="1872121" cy="9461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charset="0"/>
                  <a:ea typeface="Helvetica Neue" charset="0"/>
                  <a:cs typeface="Helvetica Neue" charset="0"/>
                </a:rPr>
                <a:t>Haplotype-fused assembly </a:t>
              </a:r>
              <a:r>
                <a:rPr lang="en-US" dirty="0" smtClean="0">
                  <a:solidFill>
                    <a:schemeClr val="tx1"/>
                  </a:solidFill>
                  <a:latin typeface="Helvetica Neue" charset="0"/>
                  <a:ea typeface="Helvetica Neue" charset="0"/>
                  <a:cs typeface="Helvetica Neue" charset="0"/>
                </a:rPr>
                <a:t>graph</a:t>
              </a:r>
              <a:endParaRPr lang="en-US" dirty="0">
                <a:solidFill>
                  <a:schemeClr val="tx1"/>
                </a:solidFill>
                <a:latin typeface="Helvetica Neue" charset="0"/>
                <a:ea typeface="Helvetica Neue" charset="0"/>
                <a:cs typeface="Helvetica Neue" charset="0"/>
              </a:endParaRPr>
            </a:p>
          </p:txBody>
        </p:sp>
        <p:sp>
          <p:nvSpPr>
            <p:cNvPr id="21" name="Rounded Rectangle 20"/>
            <p:cNvSpPr/>
            <p:nvPr/>
          </p:nvSpPr>
          <p:spPr>
            <a:xfrm>
              <a:off x="429958" y="2057708"/>
              <a:ext cx="1371608" cy="9461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Helvetica Neue" charset="0"/>
                  <a:ea typeface="Helvetica Neue" charset="0"/>
                  <a:cs typeface="Helvetica Neue" charset="0"/>
                </a:rPr>
                <a:t>Raw long reads</a:t>
              </a:r>
              <a:endParaRPr lang="en-US" dirty="0">
                <a:solidFill>
                  <a:schemeClr val="tx1"/>
                </a:solidFill>
                <a:latin typeface="Helvetica Neue" charset="0"/>
                <a:ea typeface="Helvetica Neue" charset="0"/>
                <a:cs typeface="Helvetica Neue" charset="0"/>
              </a:endParaRPr>
            </a:p>
          </p:txBody>
        </p:sp>
        <p:sp>
          <p:nvSpPr>
            <p:cNvPr id="14" name="Right Arrow 13"/>
            <p:cNvSpPr/>
            <p:nvPr/>
          </p:nvSpPr>
          <p:spPr>
            <a:xfrm>
              <a:off x="1801565" y="2368838"/>
              <a:ext cx="1032544" cy="263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22" name="Right Arrow 21"/>
            <p:cNvSpPr/>
            <p:nvPr/>
          </p:nvSpPr>
          <p:spPr>
            <a:xfrm>
              <a:off x="4199682" y="2366138"/>
              <a:ext cx="1070416" cy="296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23" name="Right Arrow 22"/>
            <p:cNvSpPr/>
            <p:nvPr/>
          </p:nvSpPr>
          <p:spPr>
            <a:xfrm>
              <a:off x="6455873" y="2364789"/>
              <a:ext cx="1225564" cy="29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24" name="Right Arrow 23"/>
            <p:cNvSpPr/>
            <p:nvPr/>
          </p:nvSpPr>
          <p:spPr>
            <a:xfrm>
              <a:off x="8874444" y="2368838"/>
              <a:ext cx="1112753" cy="294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25" name="TextBox 24"/>
            <p:cNvSpPr txBox="1"/>
            <p:nvPr/>
          </p:nvSpPr>
          <p:spPr>
            <a:xfrm>
              <a:off x="1807067" y="1817126"/>
              <a:ext cx="1161300" cy="654404"/>
            </a:xfrm>
            <a:prstGeom prst="rect">
              <a:avLst/>
            </a:prstGeom>
            <a:noFill/>
          </p:spPr>
          <p:txBody>
            <a:bodyPr wrap="square" rtlCol="0">
              <a:spAutoFit/>
            </a:bodyPr>
            <a:lstStyle/>
            <a:p>
              <a:r>
                <a:rPr lang="en-US" dirty="0" smtClean="0">
                  <a:latin typeface="Helvetica Neue" charset="0"/>
                  <a:ea typeface="Helvetica Neue" charset="0"/>
                  <a:cs typeface="Helvetica Neue" charset="0"/>
                </a:rPr>
                <a:t>FALCON-Sense</a:t>
              </a:r>
              <a:endParaRPr lang="en-US" dirty="0">
                <a:latin typeface="Helvetica Neue" charset="0"/>
                <a:ea typeface="Helvetica Neue" charset="0"/>
                <a:cs typeface="Helvetica Neue" charset="0"/>
              </a:endParaRPr>
            </a:p>
          </p:txBody>
        </p:sp>
        <p:sp>
          <p:nvSpPr>
            <p:cNvPr id="26" name="TextBox 25"/>
            <p:cNvSpPr txBox="1"/>
            <p:nvPr/>
          </p:nvSpPr>
          <p:spPr>
            <a:xfrm>
              <a:off x="4236226" y="2048411"/>
              <a:ext cx="1073970" cy="369332"/>
            </a:xfrm>
            <a:prstGeom prst="rect">
              <a:avLst/>
            </a:prstGeom>
            <a:noFill/>
          </p:spPr>
          <p:txBody>
            <a:bodyPr wrap="square" rtlCol="0">
              <a:spAutoFit/>
            </a:bodyPr>
            <a:lstStyle/>
            <a:p>
              <a:r>
                <a:rPr lang="en-US" dirty="0" err="1" smtClean="0">
                  <a:latin typeface="Helvetica Neue" charset="0"/>
                  <a:ea typeface="Helvetica Neue" charset="0"/>
                  <a:cs typeface="Helvetica Neue" charset="0"/>
                </a:rPr>
                <a:t>daligner</a:t>
              </a:r>
              <a:endParaRPr lang="en-US" dirty="0">
                <a:latin typeface="Helvetica Neue" charset="0"/>
                <a:ea typeface="Helvetica Neue" charset="0"/>
                <a:cs typeface="Helvetica Neue" charset="0"/>
              </a:endParaRPr>
            </a:p>
          </p:txBody>
        </p:sp>
        <p:sp>
          <p:nvSpPr>
            <p:cNvPr id="28" name="TextBox 27"/>
            <p:cNvSpPr txBox="1"/>
            <p:nvPr/>
          </p:nvSpPr>
          <p:spPr>
            <a:xfrm>
              <a:off x="6501386" y="1791773"/>
              <a:ext cx="1239358" cy="646331"/>
            </a:xfrm>
            <a:prstGeom prst="rect">
              <a:avLst/>
            </a:prstGeom>
            <a:noFill/>
          </p:spPr>
          <p:txBody>
            <a:bodyPr wrap="square" rtlCol="0">
              <a:spAutoFit/>
            </a:bodyPr>
            <a:lstStyle/>
            <a:p>
              <a:r>
                <a:rPr lang="en-US" dirty="0" smtClean="0">
                  <a:latin typeface="Helvetica Neue" charset="0"/>
                  <a:ea typeface="Helvetica Neue" charset="0"/>
                  <a:cs typeface="Helvetica Neue" charset="0"/>
                </a:rPr>
                <a:t>Myers</a:t>
              </a:r>
              <a:r>
                <a:rPr lang="en-US" smtClean="0">
                  <a:latin typeface="Helvetica Neue" charset="0"/>
                  <a:ea typeface="Helvetica Neue" charset="0"/>
                  <a:cs typeface="Helvetica Neue" charset="0"/>
                </a:rPr>
                <a:t>’ Algorithm</a:t>
              </a:r>
              <a:endParaRPr lang="en-US" dirty="0">
                <a:latin typeface="Helvetica Neue" charset="0"/>
                <a:ea typeface="Helvetica Neue" charset="0"/>
                <a:cs typeface="Helvetica Neue" charset="0"/>
              </a:endParaRPr>
            </a:p>
          </p:txBody>
        </p:sp>
        <p:sp>
          <p:nvSpPr>
            <p:cNvPr id="29" name="TextBox 28"/>
            <p:cNvSpPr txBox="1"/>
            <p:nvPr/>
          </p:nvSpPr>
          <p:spPr>
            <a:xfrm>
              <a:off x="8874444" y="1835214"/>
              <a:ext cx="1250133" cy="646331"/>
            </a:xfrm>
            <a:prstGeom prst="rect">
              <a:avLst/>
            </a:prstGeom>
            <a:noFill/>
          </p:spPr>
          <p:txBody>
            <a:bodyPr wrap="square" rtlCol="0">
              <a:spAutoFit/>
            </a:bodyPr>
            <a:lstStyle/>
            <a:p>
              <a:r>
                <a:rPr lang="en-US" smtClean="0">
                  <a:latin typeface="Helvetica Neue" charset="0"/>
                  <a:ea typeface="Helvetica Neue" charset="0"/>
                  <a:cs typeface="Helvetica Neue" charset="0"/>
                </a:rPr>
                <a:t>Graph reduction</a:t>
              </a:r>
              <a:endParaRPr lang="en-US" dirty="0">
                <a:latin typeface="Helvetica Neue" charset="0"/>
                <a:ea typeface="Helvetica Neue" charset="0"/>
                <a:cs typeface="Helvetica Neue" charset="0"/>
              </a:endParaRPr>
            </a:p>
          </p:txBody>
        </p:sp>
      </p:grpSp>
      <p:grpSp>
        <p:nvGrpSpPr>
          <p:cNvPr id="40" name="Group 39"/>
          <p:cNvGrpSpPr/>
          <p:nvPr/>
        </p:nvGrpSpPr>
        <p:grpSpPr>
          <a:xfrm>
            <a:off x="327778" y="4931154"/>
            <a:ext cx="11527191" cy="1382421"/>
            <a:chOff x="586460" y="4650942"/>
            <a:chExt cx="11164308" cy="1118016"/>
          </a:xfrm>
        </p:grpSpPr>
        <p:sp>
          <p:nvSpPr>
            <p:cNvPr id="17" name="Rounded Rectangle 16"/>
            <p:cNvSpPr/>
            <p:nvPr/>
          </p:nvSpPr>
          <p:spPr>
            <a:xfrm>
              <a:off x="3787375" y="4976384"/>
              <a:ext cx="1567448" cy="7925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Phased </a:t>
              </a:r>
              <a:r>
                <a:rPr lang="en-US" dirty="0" err="1" smtClean="0">
                  <a:solidFill>
                    <a:schemeClr val="tx1"/>
                  </a:solidFill>
                  <a:latin typeface="Helvetica Neue" charset="0"/>
                  <a:ea typeface="Helvetica Neue" charset="0"/>
                  <a:cs typeface="Helvetica Neue" charset="0"/>
                </a:rPr>
                <a:t>PacBio</a:t>
              </a:r>
              <a:r>
                <a:rPr lang="en-US" dirty="0" smtClean="0">
                  <a:solidFill>
                    <a:schemeClr val="tx1"/>
                  </a:solidFill>
                  <a:latin typeface="Helvetica Neue" charset="0"/>
                  <a:ea typeface="Helvetica Neue" charset="0"/>
                  <a:cs typeface="Helvetica Neue" charset="0"/>
                </a:rPr>
                <a:t> Reads</a:t>
              </a:r>
              <a:endParaRPr lang="en-US" dirty="0">
                <a:solidFill>
                  <a:schemeClr val="tx1"/>
                </a:solidFill>
                <a:latin typeface="Helvetica Neue" charset="0"/>
                <a:ea typeface="Helvetica Neue" charset="0"/>
                <a:cs typeface="Helvetica Neue" charset="0"/>
              </a:endParaRPr>
            </a:p>
          </p:txBody>
        </p:sp>
        <p:sp>
          <p:nvSpPr>
            <p:cNvPr id="19" name="Rounded Rectangle 18"/>
            <p:cNvSpPr/>
            <p:nvPr/>
          </p:nvSpPr>
          <p:spPr>
            <a:xfrm>
              <a:off x="9339572" y="4954839"/>
              <a:ext cx="2411196" cy="7925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Consensus phased </a:t>
              </a:r>
              <a:r>
                <a:rPr lang="en-US" dirty="0">
                  <a:solidFill>
                    <a:schemeClr val="tx1"/>
                  </a:solidFill>
                  <a:latin typeface="Helvetica Neue" charset="0"/>
                  <a:ea typeface="Helvetica Neue" charset="0"/>
                  <a:cs typeface="Helvetica Neue" charset="0"/>
                </a:rPr>
                <a:t>diploid </a:t>
              </a:r>
              <a:r>
                <a:rPr lang="en-US" dirty="0" smtClean="0">
                  <a:solidFill>
                    <a:schemeClr val="tx1"/>
                  </a:solidFill>
                  <a:latin typeface="Helvetica Neue" charset="0"/>
                  <a:ea typeface="Helvetica Neue" charset="0"/>
                  <a:cs typeface="Helvetica Neue" charset="0"/>
                </a:rPr>
                <a:t>assembly</a:t>
              </a:r>
              <a:endParaRPr lang="en-US" dirty="0">
                <a:solidFill>
                  <a:schemeClr val="tx1"/>
                </a:solidFill>
                <a:latin typeface="Helvetica Neue" charset="0"/>
                <a:ea typeface="Helvetica Neue" charset="0"/>
                <a:cs typeface="Helvetica Neue" charset="0"/>
              </a:endParaRPr>
            </a:p>
          </p:txBody>
        </p:sp>
        <p:sp>
          <p:nvSpPr>
            <p:cNvPr id="30" name="Rounded Rectangle 29"/>
            <p:cNvSpPr/>
            <p:nvPr/>
          </p:nvSpPr>
          <p:spPr>
            <a:xfrm>
              <a:off x="586460" y="4985112"/>
              <a:ext cx="1872121" cy="777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charset="0"/>
                  <a:ea typeface="Helvetica Neue" charset="0"/>
                  <a:cs typeface="Helvetica Neue" charset="0"/>
                </a:rPr>
                <a:t>Haplotype-fused assembly </a:t>
              </a:r>
              <a:r>
                <a:rPr lang="en-US" dirty="0" smtClean="0">
                  <a:solidFill>
                    <a:schemeClr val="tx1"/>
                  </a:solidFill>
                  <a:latin typeface="Helvetica Neue" charset="0"/>
                  <a:ea typeface="Helvetica Neue" charset="0"/>
                  <a:cs typeface="Helvetica Neue" charset="0"/>
                </a:rPr>
                <a:t>graph</a:t>
              </a:r>
              <a:endParaRPr lang="en-US" dirty="0">
                <a:solidFill>
                  <a:schemeClr val="tx1"/>
                </a:solidFill>
                <a:latin typeface="Helvetica Neue" charset="0"/>
                <a:ea typeface="Helvetica Neue" charset="0"/>
                <a:cs typeface="Helvetica Neue" charset="0"/>
              </a:endParaRPr>
            </a:p>
          </p:txBody>
        </p:sp>
        <p:sp>
          <p:nvSpPr>
            <p:cNvPr id="32" name="Right Arrow 31"/>
            <p:cNvSpPr/>
            <p:nvPr/>
          </p:nvSpPr>
          <p:spPr>
            <a:xfrm>
              <a:off x="2458581" y="5227029"/>
              <a:ext cx="1332172" cy="263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33" name="Rounded Rectangle 32"/>
            <p:cNvSpPr/>
            <p:nvPr/>
          </p:nvSpPr>
          <p:spPr>
            <a:xfrm>
              <a:off x="6451535" y="4969608"/>
              <a:ext cx="1848124" cy="7925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Phase-annotated string graph</a:t>
              </a:r>
              <a:endParaRPr lang="en-US" dirty="0">
                <a:solidFill>
                  <a:schemeClr val="tx1"/>
                </a:solidFill>
                <a:latin typeface="Helvetica Neue" charset="0"/>
                <a:ea typeface="Helvetica Neue" charset="0"/>
                <a:cs typeface="Helvetica Neue" charset="0"/>
              </a:endParaRPr>
            </a:p>
          </p:txBody>
        </p:sp>
        <p:sp>
          <p:nvSpPr>
            <p:cNvPr id="34" name="Right Arrow 33"/>
            <p:cNvSpPr/>
            <p:nvPr/>
          </p:nvSpPr>
          <p:spPr>
            <a:xfrm>
              <a:off x="5358200" y="5227029"/>
              <a:ext cx="1085966" cy="263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35" name="Right Arrow 34"/>
            <p:cNvSpPr/>
            <p:nvPr/>
          </p:nvSpPr>
          <p:spPr>
            <a:xfrm>
              <a:off x="8299659" y="5210535"/>
              <a:ext cx="1032544" cy="263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36" name="TextBox 35"/>
            <p:cNvSpPr txBox="1"/>
            <p:nvPr/>
          </p:nvSpPr>
          <p:spPr>
            <a:xfrm>
              <a:off x="2473688" y="4650942"/>
              <a:ext cx="1501408" cy="923330"/>
            </a:xfrm>
            <a:prstGeom prst="rect">
              <a:avLst/>
            </a:prstGeom>
            <a:noFill/>
          </p:spPr>
          <p:txBody>
            <a:bodyPr wrap="square" rtlCol="0">
              <a:spAutoFit/>
            </a:bodyPr>
            <a:lstStyle/>
            <a:p>
              <a:r>
                <a:rPr lang="en-US" dirty="0" smtClean="0">
                  <a:latin typeface="Helvetica Neue" charset="0"/>
                  <a:ea typeface="Helvetica Neue" charset="0"/>
                  <a:cs typeface="Helvetica Neue" charset="0"/>
                </a:rPr>
                <a:t>SNP Phasing and BLASR</a:t>
              </a:r>
              <a:endParaRPr lang="en-US" dirty="0">
                <a:latin typeface="Helvetica Neue" charset="0"/>
                <a:ea typeface="Helvetica Neue" charset="0"/>
                <a:cs typeface="Helvetica Neue" charset="0"/>
              </a:endParaRPr>
            </a:p>
          </p:txBody>
        </p:sp>
        <p:sp>
          <p:nvSpPr>
            <p:cNvPr id="37" name="TextBox 36"/>
            <p:cNvSpPr txBox="1"/>
            <p:nvPr/>
          </p:nvSpPr>
          <p:spPr>
            <a:xfrm>
              <a:off x="5370898" y="4665712"/>
              <a:ext cx="1222705" cy="607793"/>
            </a:xfrm>
            <a:prstGeom prst="rect">
              <a:avLst/>
            </a:prstGeom>
            <a:noFill/>
          </p:spPr>
          <p:txBody>
            <a:bodyPr wrap="square" rtlCol="0">
              <a:spAutoFit/>
            </a:bodyPr>
            <a:lstStyle/>
            <a:p>
              <a:r>
                <a:rPr lang="en-US" smtClean="0">
                  <a:latin typeface="Helvetica Neue" charset="0"/>
                  <a:ea typeface="Helvetica Neue" charset="0"/>
                  <a:cs typeface="Helvetica Neue" charset="0"/>
                </a:rPr>
                <a:t>FALCON-Unzip</a:t>
              </a:r>
              <a:endParaRPr lang="en-US" dirty="0">
                <a:latin typeface="Helvetica Neue" charset="0"/>
                <a:ea typeface="Helvetica Neue" charset="0"/>
                <a:cs typeface="Helvetica Neue" charset="0"/>
              </a:endParaRPr>
            </a:p>
          </p:txBody>
        </p:sp>
        <p:sp>
          <p:nvSpPr>
            <p:cNvPr id="38" name="TextBox 37"/>
            <p:cNvSpPr txBox="1"/>
            <p:nvPr/>
          </p:nvSpPr>
          <p:spPr>
            <a:xfrm>
              <a:off x="8353351" y="4865321"/>
              <a:ext cx="1360693" cy="369332"/>
            </a:xfrm>
            <a:prstGeom prst="rect">
              <a:avLst/>
            </a:prstGeom>
            <a:noFill/>
          </p:spPr>
          <p:txBody>
            <a:bodyPr wrap="square" rtlCol="0">
              <a:spAutoFit/>
            </a:bodyPr>
            <a:lstStyle/>
            <a:p>
              <a:r>
                <a:rPr lang="en-US" smtClean="0">
                  <a:latin typeface="Helvetica Neue" charset="0"/>
                  <a:ea typeface="Helvetica Neue" charset="0"/>
                  <a:cs typeface="Helvetica Neue" charset="0"/>
                </a:rPr>
                <a:t>Quiver</a:t>
              </a:r>
              <a:endParaRPr lang="en-US" dirty="0">
                <a:latin typeface="Helvetica Neue" charset="0"/>
                <a:ea typeface="Helvetica Neue" charset="0"/>
                <a:cs typeface="Helvetica Neue" charset="0"/>
              </a:endParaRPr>
            </a:p>
          </p:txBody>
        </p:sp>
      </p:grpSp>
    </p:spTree>
    <p:extLst>
      <p:ext uri="{BB962C8B-B14F-4D97-AF65-F5344CB8AC3E}">
        <p14:creationId xmlns:p14="http://schemas.microsoft.com/office/powerpoint/2010/main" val="3947554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63548"/>
            <a:ext cx="12192000" cy="3801360"/>
          </a:xfrm>
        </p:spPr>
      </p:pic>
      <p:sp>
        <p:nvSpPr>
          <p:cNvPr id="6" name="Title 1"/>
          <p:cNvSpPr txBox="1">
            <a:spLocks/>
          </p:cNvSpPr>
          <p:nvPr/>
        </p:nvSpPr>
        <p:spPr>
          <a:xfrm>
            <a:off x="83185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a:lstStyle>
          <a:p>
            <a:r>
              <a:rPr lang="en-US" smtClean="0"/>
              <a:t>Performance</a:t>
            </a:r>
            <a:endParaRPr lang="en-US" dirty="0"/>
          </a:p>
        </p:txBody>
      </p:sp>
      <p:sp>
        <p:nvSpPr>
          <p:cNvPr id="7" name="Rectangle 6"/>
          <p:cNvSpPr/>
          <p:nvPr/>
        </p:nvSpPr>
        <p:spPr>
          <a:xfrm>
            <a:off x="4281054" y="3366653"/>
            <a:ext cx="3013682" cy="116378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77946" y="5540847"/>
            <a:ext cx="4526560" cy="338554"/>
          </a:xfrm>
          <a:prstGeom prst="rect">
            <a:avLst/>
          </a:prstGeom>
          <a:noFill/>
        </p:spPr>
        <p:txBody>
          <a:bodyPr wrap="none" rtlCol="0">
            <a:spAutoFit/>
          </a:bodyPr>
          <a:lstStyle/>
          <a:p>
            <a:r>
              <a:rPr lang="en-US" sz="1600" dirty="0" smtClean="0">
                <a:solidFill>
                  <a:schemeClr val="tx1">
                    <a:lumMod val="65000"/>
                    <a:lumOff val="35000"/>
                  </a:schemeClr>
                </a:solidFill>
                <a:latin typeface="Helvetica Neue" charset="0"/>
                <a:ea typeface="Helvetica Neue" charset="0"/>
                <a:cs typeface="Helvetica Neue" charset="0"/>
              </a:rPr>
              <a:t>TAIR10 reference: 238Mb diploid assembly size</a:t>
            </a:r>
          </a:p>
        </p:txBody>
      </p:sp>
      <p:sp>
        <p:nvSpPr>
          <p:cNvPr id="9" name="TextBox 8"/>
          <p:cNvSpPr txBox="1"/>
          <p:nvPr/>
        </p:nvSpPr>
        <p:spPr>
          <a:xfrm>
            <a:off x="146819" y="4456723"/>
            <a:ext cx="1170000" cy="584775"/>
          </a:xfrm>
          <a:prstGeom prst="rect">
            <a:avLst/>
          </a:prstGeom>
          <a:noFill/>
        </p:spPr>
        <p:txBody>
          <a:bodyPr wrap="none" rtlCol="0">
            <a:spAutoFit/>
          </a:bodyPr>
          <a:lstStyle/>
          <a:p>
            <a:r>
              <a:rPr lang="en-US" sz="1600" dirty="0" smtClean="0">
                <a:solidFill>
                  <a:srgbClr val="7030A0"/>
                </a:solidFill>
                <a:latin typeface="Helvetica Neue" charset="0"/>
                <a:ea typeface="Helvetica Neue" charset="0"/>
                <a:cs typeface="Helvetica Neue" charset="0"/>
              </a:rPr>
              <a:t>Short-read</a:t>
            </a:r>
          </a:p>
          <a:p>
            <a:r>
              <a:rPr lang="en-US" sz="1600" dirty="0" smtClean="0">
                <a:solidFill>
                  <a:srgbClr val="7030A0"/>
                </a:solidFill>
                <a:latin typeface="Helvetica Neue" charset="0"/>
                <a:ea typeface="Helvetica Neue" charset="0"/>
                <a:cs typeface="Helvetica Neue" charset="0"/>
              </a:rPr>
              <a:t>assembly</a:t>
            </a:r>
            <a:endParaRPr lang="en-US" sz="1600" dirty="0">
              <a:solidFill>
                <a:srgbClr val="7030A0"/>
              </a:solidFill>
              <a:latin typeface="Helvetica Neue" charset="0"/>
              <a:ea typeface="Helvetica Neue" charset="0"/>
              <a:cs typeface="Helvetica Neue" charset="0"/>
            </a:endParaRPr>
          </a:p>
        </p:txBody>
      </p:sp>
      <p:sp>
        <p:nvSpPr>
          <p:cNvPr id="11" name="TextBox 10"/>
          <p:cNvSpPr txBox="1"/>
          <p:nvPr/>
        </p:nvSpPr>
        <p:spPr>
          <a:xfrm>
            <a:off x="146819" y="3149533"/>
            <a:ext cx="1170000" cy="584775"/>
          </a:xfrm>
          <a:prstGeom prst="rect">
            <a:avLst/>
          </a:prstGeom>
          <a:noFill/>
        </p:spPr>
        <p:txBody>
          <a:bodyPr wrap="square" rtlCol="0">
            <a:spAutoFit/>
          </a:bodyPr>
          <a:lstStyle/>
          <a:p>
            <a:r>
              <a:rPr lang="en-US" sz="1600" smtClean="0">
                <a:solidFill>
                  <a:srgbClr val="7030A0"/>
                </a:solidFill>
                <a:latin typeface="Helvetica Neue" charset="0"/>
                <a:ea typeface="Helvetica Neue" charset="0"/>
                <a:cs typeface="Helvetica Neue" charset="0"/>
              </a:rPr>
              <a:t>Long-read assembly</a:t>
            </a:r>
            <a:endParaRPr lang="en-US" sz="1600" dirty="0">
              <a:solidFill>
                <a:srgbClr val="7030A0"/>
              </a:solidFill>
              <a:latin typeface="Helvetica Neue" charset="0"/>
              <a:ea typeface="Helvetica Neue" charset="0"/>
              <a:cs typeface="Helvetica Neue" charset="0"/>
            </a:endParaRPr>
          </a:p>
        </p:txBody>
      </p:sp>
      <p:sp>
        <p:nvSpPr>
          <p:cNvPr id="13" name="TextBox 12"/>
          <p:cNvSpPr txBox="1"/>
          <p:nvPr/>
        </p:nvSpPr>
        <p:spPr>
          <a:xfrm>
            <a:off x="3236384" y="2525918"/>
            <a:ext cx="1170000" cy="584775"/>
          </a:xfrm>
          <a:prstGeom prst="rect">
            <a:avLst/>
          </a:prstGeom>
          <a:noFill/>
        </p:spPr>
        <p:txBody>
          <a:bodyPr wrap="square" rtlCol="0">
            <a:spAutoFit/>
          </a:bodyPr>
          <a:lstStyle/>
          <a:p>
            <a:r>
              <a:rPr lang="en-US" sz="1600" dirty="0" smtClean="0">
                <a:solidFill>
                  <a:srgbClr val="7030A0"/>
                </a:solidFill>
                <a:latin typeface="Helvetica Neue" charset="0"/>
                <a:ea typeface="Helvetica Neue" charset="0"/>
                <a:cs typeface="Helvetica Neue" charset="0"/>
              </a:rPr>
              <a:t>Essentially</a:t>
            </a:r>
          </a:p>
          <a:p>
            <a:r>
              <a:rPr lang="en-US" sz="1600" dirty="0" smtClean="0">
                <a:solidFill>
                  <a:srgbClr val="7030A0"/>
                </a:solidFill>
                <a:latin typeface="Helvetica Neue" charset="0"/>
                <a:ea typeface="Helvetica Neue" charset="0"/>
                <a:cs typeface="Helvetica Neue" charset="0"/>
              </a:rPr>
              <a:t>haploid</a:t>
            </a:r>
            <a:endParaRPr lang="en-US" sz="1600" dirty="0">
              <a:solidFill>
                <a:srgbClr val="7030A0"/>
              </a:solidFill>
              <a:latin typeface="Helvetica Neue" charset="0"/>
              <a:ea typeface="Helvetica Neue" charset="0"/>
              <a:cs typeface="Helvetica Neue" charset="0"/>
            </a:endParaRPr>
          </a:p>
        </p:txBody>
      </p:sp>
      <p:sp>
        <p:nvSpPr>
          <p:cNvPr id="14" name="TextBox 13"/>
          <p:cNvSpPr txBox="1"/>
          <p:nvPr/>
        </p:nvSpPr>
        <p:spPr>
          <a:xfrm>
            <a:off x="3277946" y="3656155"/>
            <a:ext cx="1170000" cy="584775"/>
          </a:xfrm>
          <a:prstGeom prst="rect">
            <a:avLst/>
          </a:prstGeom>
          <a:noFill/>
        </p:spPr>
        <p:txBody>
          <a:bodyPr wrap="square" rtlCol="0">
            <a:spAutoFit/>
          </a:bodyPr>
          <a:lstStyle/>
          <a:p>
            <a:r>
              <a:rPr lang="en-US" sz="1600" smtClean="0">
                <a:solidFill>
                  <a:srgbClr val="7030A0"/>
                </a:solidFill>
                <a:latin typeface="Helvetica Neue" charset="0"/>
                <a:ea typeface="Helvetica Neue" charset="0"/>
                <a:cs typeface="Helvetica Neue" charset="0"/>
              </a:rPr>
              <a:t>Diploid hybrid</a:t>
            </a:r>
            <a:endParaRPr lang="en-US" sz="1600" dirty="0">
              <a:solidFill>
                <a:srgbClr val="7030A0"/>
              </a:solidFill>
              <a:latin typeface="Helvetica Neue" charset="0"/>
              <a:ea typeface="Helvetica Neue" charset="0"/>
              <a:cs typeface="Helvetica Neue" charset="0"/>
            </a:endParaRPr>
          </a:p>
        </p:txBody>
      </p:sp>
      <p:sp>
        <p:nvSpPr>
          <p:cNvPr id="15" name="TextBox 14"/>
          <p:cNvSpPr txBox="1"/>
          <p:nvPr/>
        </p:nvSpPr>
        <p:spPr>
          <a:xfrm>
            <a:off x="7246563" y="4085508"/>
            <a:ext cx="526106" cy="338554"/>
          </a:xfrm>
          <a:prstGeom prst="rect">
            <a:avLst/>
          </a:prstGeom>
          <a:noFill/>
        </p:spPr>
        <p:txBody>
          <a:bodyPr wrap="none" rtlCol="0">
            <a:spAutoFit/>
          </a:bodyPr>
          <a:lstStyle/>
          <a:p>
            <a:r>
              <a:rPr lang="en-US" sz="1600" dirty="0" smtClean="0">
                <a:latin typeface="Helvetica Neue" charset="0"/>
                <a:ea typeface="Helvetica Neue" charset="0"/>
                <a:cs typeface="Helvetica Neue" charset="0"/>
              </a:rPr>
              <a:t>245</a:t>
            </a:r>
            <a:endParaRPr lang="en-US" sz="1600" dirty="0">
              <a:latin typeface="Helvetica Neue" charset="0"/>
              <a:ea typeface="Helvetica Neue" charset="0"/>
              <a:cs typeface="Helvetica Neue" charset="0"/>
            </a:endParaRPr>
          </a:p>
        </p:txBody>
      </p:sp>
      <p:sp>
        <p:nvSpPr>
          <p:cNvPr id="16" name="TextBox 15"/>
          <p:cNvSpPr txBox="1"/>
          <p:nvPr/>
        </p:nvSpPr>
        <p:spPr>
          <a:xfrm>
            <a:off x="7239316" y="3695114"/>
            <a:ext cx="526106" cy="338554"/>
          </a:xfrm>
          <a:prstGeom prst="rect">
            <a:avLst/>
          </a:prstGeom>
          <a:noFill/>
        </p:spPr>
        <p:txBody>
          <a:bodyPr wrap="none" rtlCol="0">
            <a:spAutoFit/>
          </a:bodyPr>
          <a:lstStyle/>
          <a:p>
            <a:r>
              <a:rPr lang="en-US" sz="1600" dirty="0" smtClean="0">
                <a:latin typeface="Helvetica Neue" charset="0"/>
                <a:ea typeface="Helvetica Neue" charset="0"/>
                <a:cs typeface="Helvetica Neue" charset="0"/>
              </a:rPr>
              <a:t>200</a:t>
            </a:r>
            <a:endParaRPr lang="en-US" sz="1600" dirty="0">
              <a:latin typeface="Helvetica Neue" charset="0"/>
              <a:ea typeface="Helvetica Neue" charset="0"/>
              <a:cs typeface="Helvetica Neue" charset="0"/>
            </a:endParaRPr>
          </a:p>
        </p:txBody>
      </p:sp>
      <p:sp>
        <p:nvSpPr>
          <p:cNvPr id="17" name="Rectangle 16"/>
          <p:cNvSpPr/>
          <p:nvPr/>
        </p:nvSpPr>
        <p:spPr>
          <a:xfrm>
            <a:off x="7980401" y="3319645"/>
            <a:ext cx="1274435" cy="121078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1471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92" y="1896917"/>
            <a:ext cx="11622808" cy="3897979"/>
          </a:xfrm>
          <a:prstGeom prst="rect">
            <a:avLst/>
          </a:prstGeom>
        </p:spPr>
      </p:pic>
      <p:sp>
        <p:nvSpPr>
          <p:cNvPr id="5" name="Title 1"/>
          <p:cNvSpPr>
            <a:spLocks noGrp="1"/>
          </p:cNvSpPr>
          <p:nvPr>
            <p:ph type="title"/>
          </p:nvPr>
        </p:nvSpPr>
        <p:spPr>
          <a:xfrm>
            <a:off x="831850" y="387928"/>
            <a:ext cx="10515600" cy="1325563"/>
          </a:xfrm>
        </p:spPr>
        <p:txBody>
          <a:bodyPr/>
          <a:lstStyle/>
          <a:p>
            <a:r>
              <a:rPr lang="en-US" dirty="0" smtClean="0"/>
              <a:t>Performance</a:t>
            </a:r>
            <a:endParaRPr lang="en-US" dirty="0"/>
          </a:p>
        </p:txBody>
      </p:sp>
    </p:spTree>
    <p:extLst>
      <p:ext uri="{BB962C8B-B14F-4D97-AF65-F5344CB8AC3E}">
        <p14:creationId xmlns:p14="http://schemas.microsoft.com/office/powerpoint/2010/main" val="1442738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433738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358900" y="365125"/>
            <a:ext cx="9474200" cy="6426200"/>
          </a:xfrm>
          <a:prstGeom prst="rect">
            <a:avLst/>
          </a:prstGeom>
        </p:spPr>
      </p:pic>
    </p:spTree>
    <p:extLst>
      <p:ext uri="{BB962C8B-B14F-4D97-AF65-F5344CB8AC3E}">
        <p14:creationId xmlns:p14="http://schemas.microsoft.com/office/powerpoint/2010/main" val="537813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2243137"/>
            <a:ext cx="10515600" cy="1325563"/>
          </a:xfrm>
        </p:spPr>
        <p:txBody>
          <a:bodyPr/>
          <a:lstStyle/>
          <a:p>
            <a:r>
              <a:rPr lang="en-US" dirty="0" smtClean="0"/>
              <a:t>Overall FALCON</a:t>
            </a:r>
            <a:br>
              <a:rPr lang="en-US" dirty="0" smtClean="0"/>
            </a:br>
            <a:r>
              <a:rPr lang="en-US" dirty="0" smtClean="0"/>
              <a:t>schematic</a:t>
            </a:r>
            <a:endParaRPr lang="en-US" dirty="0"/>
          </a:p>
        </p:txBody>
      </p:sp>
      <p:pic>
        <p:nvPicPr>
          <p:cNvPr id="4" name="Picture 3"/>
          <p:cNvPicPr>
            <a:picLocks noChangeAspect="1"/>
          </p:cNvPicPr>
          <p:nvPr/>
        </p:nvPicPr>
        <p:blipFill>
          <a:blip r:embed="rId2"/>
          <a:stretch>
            <a:fillRect/>
          </a:stretch>
        </p:blipFill>
        <p:spPr>
          <a:xfrm>
            <a:off x="4841212" y="0"/>
            <a:ext cx="5941088" cy="6858000"/>
          </a:xfrm>
          <a:prstGeom prst="rect">
            <a:avLst/>
          </a:prstGeom>
        </p:spPr>
      </p:pic>
    </p:spTree>
    <p:extLst>
      <p:ext uri="{BB962C8B-B14F-4D97-AF65-F5344CB8AC3E}">
        <p14:creationId xmlns:p14="http://schemas.microsoft.com/office/powerpoint/2010/main" val="2050600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definitions</a:t>
            </a:r>
            <a:endParaRPr lang="en-US" dirty="0"/>
          </a:p>
        </p:txBody>
      </p:sp>
      <p:sp>
        <p:nvSpPr>
          <p:cNvPr id="3" name="Content Placeholder 2"/>
          <p:cNvSpPr>
            <a:spLocks noGrp="1"/>
          </p:cNvSpPr>
          <p:nvPr>
            <p:ph idx="1"/>
          </p:nvPr>
        </p:nvSpPr>
        <p:spPr/>
        <p:txBody>
          <a:bodyPr>
            <a:normAutofit/>
          </a:bodyPr>
          <a:lstStyle/>
          <a:p>
            <a:r>
              <a:rPr lang="en-US" sz="2400" b="1" dirty="0" smtClean="0"/>
              <a:t>Haplotype (haploid genotype) block </a:t>
            </a:r>
            <a:r>
              <a:rPr lang="mr-IN" sz="2400" dirty="0" smtClean="0"/>
              <a:t>–</a:t>
            </a:r>
            <a:r>
              <a:rPr lang="en-US" sz="2400" dirty="0" smtClean="0"/>
              <a:t> block of contiguous sequence inherited together from a single parent (i.e. a block of sequence from one homologous chromosome)</a:t>
            </a:r>
          </a:p>
          <a:p>
            <a:r>
              <a:rPr lang="en-US" sz="2400" b="1" dirty="0" smtClean="0"/>
              <a:t>Phasing</a:t>
            </a:r>
            <a:r>
              <a:rPr lang="en-US" sz="2400" dirty="0" smtClean="0"/>
              <a:t> </a:t>
            </a:r>
            <a:r>
              <a:rPr lang="mr-IN" sz="2400" dirty="0" smtClean="0"/>
              <a:t>–</a:t>
            </a:r>
            <a:r>
              <a:rPr lang="en-US" sz="2400" dirty="0" smtClean="0"/>
              <a:t> assigning sequence variants to the correct haplotype</a:t>
            </a:r>
          </a:p>
          <a:p>
            <a:r>
              <a:rPr lang="en-US" sz="2400" b="1" dirty="0" err="1" smtClean="0"/>
              <a:t>Contig</a:t>
            </a:r>
            <a:r>
              <a:rPr lang="en-US" sz="2400" dirty="0" smtClean="0"/>
              <a:t> - set </a:t>
            </a:r>
            <a:r>
              <a:rPr lang="en-US" sz="2400" dirty="0"/>
              <a:t>of overlapping </a:t>
            </a:r>
            <a:r>
              <a:rPr lang="en-US" sz="2400" dirty="0" smtClean="0"/>
              <a:t>segments that together represent a consensus sequence region</a:t>
            </a:r>
          </a:p>
          <a:p>
            <a:r>
              <a:rPr lang="en-US" sz="2400" b="1" dirty="0" smtClean="0"/>
              <a:t>Primary </a:t>
            </a:r>
            <a:r>
              <a:rPr lang="en-US" sz="2400" b="1" dirty="0" err="1" smtClean="0"/>
              <a:t>Contig</a:t>
            </a:r>
            <a:r>
              <a:rPr lang="en-US" sz="2400" b="1" dirty="0" smtClean="0"/>
              <a:t> </a:t>
            </a:r>
            <a:r>
              <a:rPr lang="en-US" sz="2400" dirty="0" smtClean="0"/>
              <a:t>- backbone </a:t>
            </a:r>
            <a:r>
              <a:rPr lang="en-US" sz="2400" dirty="0" err="1" smtClean="0"/>
              <a:t>contig</a:t>
            </a:r>
            <a:r>
              <a:rPr lang="en-US" sz="2400" dirty="0" smtClean="0"/>
              <a:t> for both haplotypes</a:t>
            </a:r>
          </a:p>
          <a:p>
            <a:r>
              <a:rPr lang="en-US" sz="2400" b="1" dirty="0" smtClean="0"/>
              <a:t>Alternative </a:t>
            </a:r>
            <a:r>
              <a:rPr lang="en-US" sz="2400" b="1" dirty="0" err="1" smtClean="0"/>
              <a:t>Contig</a:t>
            </a:r>
            <a:r>
              <a:rPr lang="en-US" sz="2400" b="1" dirty="0" smtClean="0"/>
              <a:t> </a:t>
            </a:r>
            <a:r>
              <a:rPr lang="mr-IN" sz="2400" dirty="0" smtClean="0"/>
              <a:t>–</a:t>
            </a:r>
            <a:r>
              <a:rPr lang="en-US" sz="2400" dirty="0" smtClean="0"/>
              <a:t> local alternative sequences to the primary </a:t>
            </a:r>
            <a:r>
              <a:rPr lang="en-US" sz="2400" dirty="0" err="1" smtClean="0"/>
              <a:t>contig</a:t>
            </a:r>
            <a:r>
              <a:rPr lang="en-US" sz="2400" dirty="0" smtClean="0"/>
              <a:t>, prior to SNP phasing step </a:t>
            </a:r>
          </a:p>
          <a:p>
            <a:r>
              <a:rPr lang="en-US" sz="2400" b="1" dirty="0" err="1" smtClean="0"/>
              <a:t>Haplotig</a:t>
            </a:r>
            <a:r>
              <a:rPr lang="en-US" sz="2400" b="1" dirty="0" smtClean="0"/>
              <a:t> (haplotype </a:t>
            </a:r>
            <a:r>
              <a:rPr lang="en-US" sz="2400" b="1" dirty="0" err="1" smtClean="0"/>
              <a:t>contig</a:t>
            </a:r>
            <a:r>
              <a:rPr lang="en-US" sz="2400" b="1" dirty="0" smtClean="0"/>
              <a:t>) </a:t>
            </a:r>
            <a:r>
              <a:rPr lang="mr-IN" sz="2400" dirty="0" smtClean="0"/>
              <a:t>–</a:t>
            </a:r>
            <a:r>
              <a:rPr lang="en-US" sz="2400" dirty="0" smtClean="0"/>
              <a:t> a phased </a:t>
            </a:r>
            <a:r>
              <a:rPr lang="en-US" sz="2400" dirty="0" err="1" smtClean="0"/>
              <a:t>contig</a:t>
            </a:r>
            <a:r>
              <a:rPr lang="en-US" sz="2400" dirty="0" smtClean="0"/>
              <a:t>, generated after phasing and unzipping steps</a:t>
            </a:r>
            <a:endParaRPr lang="en-US" sz="2400" dirty="0"/>
          </a:p>
        </p:txBody>
      </p:sp>
    </p:spTree>
    <p:extLst>
      <p:ext uri="{BB962C8B-B14F-4D97-AF65-F5344CB8AC3E}">
        <p14:creationId xmlns:p14="http://schemas.microsoft.com/office/powerpoint/2010/main" val="7851439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43343" y="888747"/>
            <a:ext cx="11672194" cy="5848435"/>
          </a:xfrm>
          <a:prstGeom prst="rect">
            <a:avLst/>
          </a:prstGeom>
        </p:spPr>
      </p:pic>
      <p:sp>
        <p:nvSpPr>
          <p:cNvPr id="7" name="Title 1"/>
          <p:cNvSpPr txBox="1">
            <a:spLocks/>
          </p:cNvSpPr>
          <p:nvPr/>
        </p:nvSpPr>
        <p:spPr>
          <a:xfrm>
            <a:off x="519806" y="193569"/>
            <a:ext cx="10515600" cy="965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a:lstStyle>
          <a:p>
            <a:pPr algn="ctr"/>
            <a:r>
              <a:rPr lang="en-US" smtClean="0"/>
              <a:t>Overview</a:t>
            </a:r>
            <a:endParaRPr lang="en-US" dirty="0"/>
          </a:p>
        </p:txBody>
      </p:sp>
    </p:spTree>
    <p:extLst>
      <p:ext uri="{BB962C8B-B14F-4D97-AF65-F5344CB8AC3E}">
        <p14:creationId xmlns:p14="http://schemas.microsoft.com/office/powerpoint/2010/main" val="605815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095" y="1898546"/>
            <a:ext cx="10515600" cy="1123314"/>
          </a:xfrm>
        </p:spPr>
        <p:txBody>
          <a:bodyPr/>
          <a:lstStyle/>
          <a:p>
            <a:r>
              <a:rPr lang="en-US" dirty="0" smtClean="0"/>
              <a:t>FALCON</a:t>
            </a:r>
            <a:endParaRPr lang="en-US" dirty="0"/>
          </a:p>
        </p:txBody>
      </p:sp>
      <p:sp>
        <p:nvSpPr>
          <p:cNvPr id="5" name="Text Placeholder 4"/>
          <p:cNvSpPr>
            <a:spLocks noGrp="1"/>
          </p:cNvSpPr>
          <p:nvPr>
            <p:ph type="body" idx="1"/>
          </p:nvPr>
        </p:nvSpPr>
        <p:spPr>
          <a:xfrm>
            <a:off x="259095" y="3048848"/>
            <a:ext cx="10515600" cy="1500187"/>
          </a:xfrm>
        </p:spPr>
        <p:txBody>
          <a:bodyPr/>
          <a:lstStyle/>
          <a:p>
            <a:r>
              <a:rPr lang="en-US" dirty="0"/>
              <a:t>D</a:t>
            </a:r>
            <a:r>
              <a:rPr lang="en-US" dirty="0" smtClean="0"/>
              <a:t>iploid-aware </a:t>
            </a:r>
            <a:r>
              <a:rPr lang="en-US" dirty="0"/>
              <a:t>long-read assembler</a:t>
            </a:r>
            <a:endParaRPr lang="en-US" b="1" dirty="0"/>
          </a:p>
          <a:p>
            <a:endParaRPr lang="en-US" dirty="0"/>
          </a:p>
        </p:txBody>
      </p:sp>
      <p:grpSp>
        <p:nvGrpSpPr>
          <p:cNvPr id="6" name="Group 5"/>
          <p:cNvGrpSpPr/>
          <p:nvPr/>
        </p:nvGrpSpPr>
        <p:grpSpPr>
          <a:xfrm>
            <a:off x="64168" y="4080786"/>
            <a:ext cx="12034758" cy="1488141"/>
            <a:chOff x="429958" y="1791773"/>
            <a:chExt cx="11429360" cy="1272269"/>
          </a:xfrm>
        </p:grpSpPr>
        <p:sp>
          <p:nvSpPr>
            <p:cNvPr id="7" name="Rounded Rectangle 6"/>
            <p:cNvSpPr/>
            <p:nvPr/>
          </p:nvSpPr>
          <p:spPr>
            <a:xfrm>
              <a:off x="2832491" y="2054550"/>
              <a:ext cx="1371608" cy="9461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Helvetica Neue" charset="0"/>
                  <a:ea typeface="Helvetica Neue" charset="0"/>
                  <a:cs typeface="Helvetica Neue" charset="0"/>
                </a:rPr>
                <a:t>Consensus read sequences</a:t>
              </a:r>
              <a:endParaRPr lang="en-US" dirty="0">
                <a:solidFill>
                  <a:schemeClr val="tx1"/>
                </a:solidFill>
                <a:latin typeface="Helvetica Neue" charset="0"/>
                <a:ea typeface="Helvetica Neue" charset="0"/>
                <a:cs typeface="Helvetica Neue" charset="0"/>
              </a:endParaRPr>
            </a:p>
          </p:txBody>
        </p:sp>
        <p:sp>
          <p:nvSpPr>
            <p:cNvPr id="8" name="Rounded Rectangle 7"/>
            <p:cNvSpPr/>
            <p:nvPr/>
          </p:nvSpPr>
          <p:spPr>
            <a:xfrm>
              <a:off x="5289072" y="2008055"/>
              <a:ext cx="1166801" cy="10559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Neue" charset="0"/>
                  <a:ea typeface="Helvetica Neue" charset="0"/>
                  <a:cs typeface="Helvetica Neue" charset="0"/>
                </a:rPr>
                <a:t>Read overlaps</a:t>
              </a:r>
              <a:endParaRPr lang="en-US" dirty="0">
                <a:solidFill>
                  <a:schemeClr val="tx1"/>
                </a:solidFill>
                <a:latin typeface="Helvetica Neue" charset="0"/>
                <a:ea typeface="Helvetica Neue" charset="0"/>
                <a:cs typeface="Helvetica Neue" charset="0"/>
              </a:endParaRPr>
            </a:p>
          </p:txBody>
        </p:sp>
        <p:sp>
          <p:nvSpPr>
            <p:cNvPr id="9" name="Rounded Rectangle 8"/>
            <p:cNvSpPr/>
            <p:nvPr/>
          </p:nvSpPr>
          <p:spPr>
            <a:xfrm>
              <a:off x="7680686" y="2049896"/>
              <a:ext cx="1186525" cy="9461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Helvetica Neue" charset="0"/>
                  <a:ea typeface="Helvetica Neue" charset="0"/>
                  <a:cs typeface="Helvetica Neue" charset="0"/>
                </a:rPr>
                <a:t>Directed string </a:t>
              </a:r>
              <a:r>
                <a:rPr lang="en-US" dirty="0" smtClean="0">
                  <a:solidFill>
                    <a:schemeClr val="tx1"/>
                  </a:solidFill>
                  <a:latin typeface="Helvetica Neue" charset="0"/>
                  <a:ea typeface="Helvetica Neue" charset="0"/>
                  <a:cs typeface="Helvetica Neue" charset="0"/>
                </a:rPr>
                <a:t>graph</a:t>
              </a:r>
              <a:endParaRPr lang="en-US" dirty="0">
                <a:solidFill>
                  <a:schemeClr val="tx1"/>
                </a:solidFill>
                <a:latin typeface="Helvetica Neue" charset="0"/>
                <a:ea typeface="Helvetica Neue" charset="0"/>
                <a:cs typeface="Helvetica Neue" charset="0"/>
              </a:endParaRPr>
            </a:p>
          </p:txBody>
        </p:sp>
        <p:sp>
          <p:nvSpPr>
            <p:cNvPr id="10" name="Rounded Rectangle 9"/>
            <p:cNvSpPr/>
            <p:nvPr/>
          </p:nvSpPr>
          <p:spPr>
            <a:xfrm>
              <a:off x="9987197" y="2040140"/>
              <a:ext cx="1872121" cy="9461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charset="0"/>
                  <a:ea typeface="Helvetica Neue" charset="0"/>
                  <a:cs typeface="Helvetica Neue" charset="0"/>
                </a:rPr>
                <a:t>Haplotype-fused assembly </a:t>
              </a:r>
              <a:r>
                <a:rPr lang="en-US" dirty="0" smtClean="0">
                  <a:solidFill>
                    <a:schemeClr val="tx1"/>
                  </a:solidFill>
                  <a:latin typeface="Helvetica Neue" charset="0"/>
                  <a:ea typeface="Helvetica Neue" charset="0"/>
                  <a:cs typeface="Helvetica Neue" charset="0"/>
                </a:rPr>
                <a:t>graph</a:t>
              </a:r>
              <a:endParaRPr lang="en-US" dirty="0">
                <a:solidFill>
                  <a:schemeClr val="tx1"/>
                </a:solidFill>
                <a:latin typeface="Helvetica Neue" charset="0"/>
                <a:ea typeface="Helvetica Neue" charset="0"/>
                <a:cs typeface="Helvetica Neue" charset="0"/>
              </a:endParaRPr>
            </a:p>
          </p:txBody>
        </p:sp>
        <p:sp>
          <p:nvSpPr>
            <p:cNvPr id="11" name="Rounded Rectangle 10"/>
            <p:cNvSpPr/>
            <p:nvPr/>
          </p:nvSpPr>
          <p:spPr>
            <a:xfrm>
              <a:off x="429958" y="2057708"/>
              <a:ext cx="1371608" cy="9461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Helvetica Neue" charset="0"/>
                  <a:ea typeface="Helvetica Neue" charset="0"/>
                  <a:cs typeface="Helvetica Neue" charset="0"/>
                </a:rPr>
                <a:t>Raw long reads</a:t>
              </a:r>
              <a:endParaRPr lang="en-US" dirty="0">
                <a:solidFill>
                  <a:schemeClr val="tx1"/>
                </a:solidFill>
                <a:latin typeface="Helvetica Neue" charset="0"/>
                <a:ea typeface="Helvetica Neue" charset="0"/>
                <a:cs typeface="Helvetica Neue" charset="0"/>
              </a:endParaRPr>
            </a:p>
          </p:txBody>
        </p:sp>
        <p:sp>
          <p:nvSpPr>
            <p:cNvPr id="12" name="Right Arrow 11"/>
            <p:cNvSpPr/>
            <p:nvPr/>
          </p:nvSpPr>
          <p:spPr>
            <a:xfrm>
              <a:off x="1801565" y="2368838"/>
              <a:ext cx="1032544" cy="263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13" name="Right Arrow 12"/>
            <p:cNvSpPr/>
            <p:nvPr/>
          </p:nvSpPr>
          <p:spPr>
            <a:xfrm>
              <a:off x="4199683" y="2366138"/>
              <a:ext cx="1089389" cy="296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14" name="Right Arrow 13"/>
            <p:cNvSpPr/>
            <p:nvPr/>
          </p:nvSpPr>
          <p:spPr>
            <a:xfrm>
              <a:off x="6455873" y="2364789"/>
              <a:ext cx="1225564" cy="29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15" name="Right Arrow 14"/>
            <p:cNvSpPr/>
            <p:nvPr/>
          </p:nvSpPr>
          <p:spPr>
            <a:xfrm>
              <a:off x="8874444" y="2368838"/>
              <a:ext cx="1112753" cy="294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Helvetica Neue" charset="0"/>
                <a:ea typeface="Helvetica Neue" charset="0"/>
                <a:cs typeface="Helvetica Neue" charset="0"/>
              </a:endParaRPr>
            </a:p>
          </p:txBody>
        </p:sp>
        <p:sp>
          <p:nvSpPr>
            <p:cNvPr id="16" name="TextBox 15"/>
            <p:cNvSpPr txBox="1"/>
            <p:nvPr/>
          </p:nvSpPr>
          <p:spPr>
            <a:xfrm>
              <a:off x="1807067" y="1817126"/>
              <a:ext cx="1161300" cy="654404"/>
            </a:xfrm>
            <a:prstGeom prst="rect">
              <a:avLst/>
            </a:prstGeom>
            <a:noFill/>
          </p:spPr>
          <p:txBody>
            <a:bodyPr wrap="square" rtlCol="0">
              <a:spAutoFit/>
            </a:bodyPr>
            <a:lstStyle/>
            <a:p>
              <a:r>
                <a:rPr lang="en-US" dirty="0" smtClean="0">
                  <a:latin typeface="Helvetica Neue" charset="0"/>
                  <a:ea typeface="Helvetica Neue" charset="0"/>
                  <a:cs typeface="Helvetica Neue" charset="0"/>
                </a:rPr>
                <a:t>FALCON-Sense</a:t>
              </a:r>
              <a:endParaRPr lang="en-US" dirty="0">
                <a:latin typeface="Helvetica Neue" charset="0"/>
                <a:ea typeface="Helvetica Neue" charset="0"/>
                <a:cs typeface="Helvetica Neue" charset="0"/>
              </a:endParaRPr>
            </a:p>
          </p:txBody>
        </p:sp>
        <p:sp>
          <p:nvSpPr>
            <p:cNvPr id="17" name="TextBox 16"/>
            <p:cNvSpPr txBox="1"/>
            <p:nvPr/>
          </p:nvSpPr>
          <p:spPr>
            <a:xfrm>
              <a:off x="4236226" y="2048411"/>
              <a:ext cx="1073970" cy="369332"/>
            </a:xfrm>
            <a:prstGeom prst="rect">
              <a:avLst/>
            </a:prstGeom>
            <a:noFill/>
          </p:spPr>
          <p:txBody>
            <a:bodyPr wrap="square" rtlCol="0">
              <a:spAutoFit/>
            </a:bodyPr>
            <a:lstStyle/>
            <a:p>
              <a:r>
                <a:rPr lang="en-US" dirty="0" err="1" smtClean="0">
                  <a:latin typeface="Helvetica Neue" charset="0"/>
                  <a:ea typeface="Helvetica Neue" charset="0"/>
                  <a:cs typeface="Helvetica Neue" charset="0"/>
                </a:rPr>
                <a:t>daligner</a:t>
              </a:r>
              <a:endParaRPr lang="en-US" dirty="0">
                <a:latin typeface="Helvetica Neue" charset="0"/>
                <a:ea typeface="Helvetica Neue" charset="0"/>
                <a:cs typeface="Helvetica Neue" charset="0"/>
              </a:endParaRPr>
            </a:p>
          </p:txBody>
        </p:sp>
        <p:sp>
          <p:nvSpPr>
            <p:cNvPr id="18" name="TextBox 17"/>
            <p:cNvSpPr txBox="1"/>
            <p:nvPr/>
          </p:nvSpPr>
          <p:spPr>
            <a:xfrm>
              <a:off x="6501386" y="1791773"/>
              <a:ext cx="1239358" cy="646331"/>
            </a:xfrm>
            <a:prstGeom prst="rect">
              <a:avLst/>
            </a:prstGeom>
            <a:noFill/>
          </p:spPr>
          <p:txBody>
            <a:bodyPr wrap="square" rtlCol="0">
              <a:spAutoFit/>
            </a:bodyPr>
            <a:lstStyle/>
            <a:p>
              <a:r>
                <a:rPr lang="en-US" dirty="0" smtClean="0">
                  <a:latin typeface="Helvetica Neue" charset="0"/>
                  <a:ea typeface="Helvetica Neue" charset="0"/>
                  <a:cs typeface="Helvetica Neue" charset="0"/>
                </a:rPr>
                <a:t>Myers</a:t>
              </a:r>
              <a:r>
                <a:rPr lang="en-US" smtClean="0">
                  <a:latin typeface="Helvetica Neue" charset="0"/>
                  <a:ea typeface="Helvetica Neue" charset="0"/>
                  <a:cs typeface="Helvetica Neue" charset="0"/>
                </a:rPr>
                <a:t>’ Algorithm</a:t>
              </a:r>
              <a:endParaRPr lang="en-US" dirty="0">
                <a:latin typeface="Helvetica Neue" charset="0"/>
                <a:ea typeface="Helvetica Neue" charset="0"/>
                <a:cs typeface="Helvetica Neue" charset="0"/>
              </a:endParaRPr>
            </a:p>
          </p:txBody>
        </p:sp>
        <p:sp>
          <p:nvSpPr>
            <p:cNvPr id="19" name="TextBox 18"/>
            <p:cNvSpPr txBox="1"/>
            <p:nvPr/>
          </p:nvSpPr>
          <p:spPr>
            <a:xfrm>
              <a:off x="8874444" y="1835214"/>
              <a:ext cx="1250133" cy="646331"/>
            </a:xfrm>
            <a:prstGeom prst="rect">
              <a:avLst/>
            </a:prstGeom>
            <a:noFill/>
          </p:spPr>
          <p:txBody>
            <a:bodyPr wrap="square" rtlCol="0">
              <a:spAutoFit/>
            </a:bodyPr>
            <a:lstStyle/>
            <a:p>
              <a:r>
                <a:rPr lang="en-US" smtClean="0">
                  <a:latin typeface="Helvetica Neue" charset="0"/>
                  <a:ea typeface="Helvetica Neue" charset="0"/>
                  <a:cs typeface="Helvetica Neue" charset="0"/>
                </a:rPr>
                <a:t>Graph reduction</a:t>
              </a:r>
              <a:endParaRPr lang="en-US" dirty="0">
                <a:latin typeface="Helvetica Neue" charset="0"/>
                <a:ea typeface="Helvetica Neue" charset="0"/>
                <a:cs typeface="Helvetica Neue" charset="0"/>
              </a:endParaRPr>
            </a:p>
          </p:txBody>
        </p:sp>
      </p:grpSp>
    </p:spTree>
    <p:extLst>
      <p:ext uri="{BB962C8B-B14F-4D97-AF65-F5344CB8AC3E}">
        <p14:creationId xmlns:p14="http://schemas.microsoft.com/office/powerpoint/2010/main" val="249985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16576" y="1322196"/>
            <a:ext cx="10515600" cy="4351338"/>
          </a:xfrm>
        </p:spPr>
        <p:txBody>
          <a:bodyPr/>
          <a:lstStyle/>
          <a:p>
            <a:pPr marL="514350" indent="-514350">
              <a:buFont typeface="+mj-lt"/>
              <a:buAutoNum type="arabicPeriod"/>
            </a:pPr>
            <a:r>
              <a:rPr lang="en-US" dirty="0" smtClean="0"/>
              <a:t>Align supporting reads to seeding sequence using </a:t>
            </a:r>
            <a:r>
              <a:rPr lang="en-US" dirty="0"/>
              <a:t>variation of </a:t>
            </a:r>
            <a:r>
              <a:rPr lang="en-US" dirty="0" smtClean="0"/>
              <a:t>Myers</a:t>
            </a:r>
            <a:r>
              <a:rPr lang="en-US" dirty="0"/>
              <a:t>' O(ND) aligner </a:t>
            </a:r>
            <a:endParaRPr lang="en-US" dirty="0" smtClean="0"/>
          </a:p>
          <a:p>
            <a:pPr marL="457200" lvl="1" indent="0">
              <a:buNone/>
            </a:pPr>
            <a:r>
              <a:rPr lang="en-US" sz="2000" dirty="0" smtClean="0"/>
              <a:t>No mismatches allowed </a:t>
            </a:r>
            <a:r>
              <a:rPr lang="mr-IN" sz="2000" dirty="0" smtClean="0"/>
              <a:t>–</a:t>
            </a:r>
            <a:r>
              <a:rPr lang="en-US" sz="2000" dirty="0" smtClean="0"/>
              <a:t> differences coded as insertions and deletions</a:t>
            </a:r>
          </a:p>
        </p:txBody>
      </p:sp>
      <p:sp>
        <p:nvSpPr>
          <p:cNvPr id="8" name="Title 1"/>
          <p:cNvSpPr>
            <a:spLocks noGrp="1"/>
          </p:cNvSpPr>
          <p:nvPr>
            <p:ph type="title"/>
          </p:nvPr>
        </p:nvSpPr>
        <p:spPr>
          <a:xfrm>
            <a:off x="516576" y="262962"/>
            <a:ext cx="9488815" cy="1059234"/>
          </a:xfrm>
        </p:spPr>
        <p:txBody>
          <a:bodyPr>
            <a:normAutofit fontScale="90000"/>
          </a:bodyPr>
          <a:lstStyle/>
          <a:p>
            <a:r>
              <a:rPr lang="en-US" dirty="0" smtClean="0"/>
              <a:t>FALCON-sense for read consensus calling</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53884570"/>
              </p:ext>
            </p:extLst>
          </p:nvPr>
        </p:nvGraphicFramePr>
        <p:xfrm>
          <a:off x="306568" y="5150627"/>
          <a:ext cx="3790577" cy="791292"/>
        </p:xfrm>
        <a:graphic>
          <a:graphicData uri="http://schemas.openxmlformats.org/drawingml/2006/table">
            <a:tbl>
              <a:tblPr bandRow="1">
                <a:tableStyleId>{7E9639D4-E3E2-4D34-9284-5A2195B3D0D7}</a:tableStyleId>
              </a:tblPr>
              <a:tblGrid>
                <a:gridCol w="1356144"/>
                <a:gridCol w="2434433"/>
              </a:tblGrid>
              <a:tr h="395646">
                <a:tc>
                  <a:txBody>
                    <a:bodyPr/>
                    <a:lstStyle/>
                    <a:p>
                      <a:pPr algn="r"/>
                      <a:r>
                        <a:rPr lang="en-US" dirty="0" smtClean="0">
                          <a:latin typeface="Courier" charset="0"/>
                          <a:ea typeface="Courier" charset="0"/>
                          <a:cs typeface="Courier" charset="0"/>
                        </a:rPr>
                        <a:t>seed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ATATTA-GGC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1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ATAT-ACGGC</a:t>
                      </a:r>
                      <a:endParaRPr lang="en-US" dirty="0">
                        <a:latin typeface="Courier" charset="0"/>
                        <a:ea typeface="Courier" charset="0"/>
                        <a:cs typeface="Courier" charset="0"/>
                      </a:endParaRPr>
                    </a:p>
                  </a:txBody>
                  <a:tcPr anchor="ct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924955500"/>
              </p:ext>
            </p:extLst>
          </p:nvPr>
        </p:nvGraphicFramePr>
        <p:xfrm>
          <a:off x="8110103" y="5157149"/>
          <a:ext cx="3790576" cy="791292"/>
        </p:xfrm>
        <a:graphic>
          <a:graphicData uri="http://schemas.openxmlformats.org/drawingml/2006/table">
            <a:tbl>
              <a:tblPr bandRow="1">
                <a:tableStyleId>{7E9639D4-E3E2-4D34-9284-5A2195B3D0D7}</a:tableStyleId>
              </a:tblPr>
              <a:tblGrid>
                <a:gridCol w="1356144"/>
                <a:gridCol w="2434432"/>
              </a:tblGrid>
              <a:tr h="395646">
                <a:tc>
                  <a:txBody>
                    <a:bodyPr/>
                    <a:lstStyle/>
                    <a:p>
                      <a:pPr algn="r"/>
                      <a:r>
                        <a:rPr lang="en-US" dirty="0" smtClean="0">
                          <a:latin typeface="Courier" charset="0"/>
                          <a:ea typeface="Courier" charset="0"/>
                          <a:cs typeface="Courier" charset="0"/>
                        </a:rPr>
                        <a:t>seed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AT-ATTA--GGC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3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ATCAT--CCGGC</a:t>
                      </a:r>
                      <a:endParaRPr lang="en-US" dirty="0">
                        <a:latin typeface="Courier" charset="0"/>
                        <a:ea typeface="Courier" charset="0"/>
                        <a:cs typeface="Courier" charset="0"/>
                      </a:endParaRPr>
                    </a:p>
                  </a:txBody>
                  <a:tcPr anchor="ctr"/>
                </a:tc>
              </a:tr>
            </a:tbl>
          </a:graphicData>
        </a:graphic>
      </p:graphicFrame>
      <p:sp>
        <p:nvSpPr>
          <p:cNvPr id="16" name="TextBox 15"/>
          <p:cNvSpPr txBox="1"/>
          <p:nvPr/>
        </p:nvSpPr>
        <p:spPr>
          <a:xfrm>
            <a:off x="4477870" y="3313199"/>
            <a:ext cx="2252540" cy="369332"/>
          </a:xfrm>
          <a:prstGeom prst="rect">
            <a:avLst/>
          </a:prstGeom>
          <a:noFill/>
        </p:spPr>
        <p:txBody>
          <a:bodyPr wrap="none" rtlCol="0">
            <a:spAutoFit/>
          </a:bodyPr>
          <a:lstStyle/>
          <a:p>
            <a:r>
              <a:rPr lang="en-US" dirty="0" smtClean="0">
                <a:latin typeface="Courier" charset="0"/>
                <a:ea typeface="Courier" charset="0"/>
                <a:cs typeface="Courier" charset="0"/>
              </a:rPr>
              <a:t>seed: ATATTAGGC</a:t>
            </a:r>
          </a:p>
        </p:txBody>
      </p:sp>
      <p:sp>
        <p:nvSpPr>
          <p:cNvPr id="17" name="TextBox 16"/>
          <p:cNvSpPr txBox="1"/>
          <p:nvPr/>
        </p:nvSpPr>
        <p:spPr>
          <a:xfrm>
            <a:off x="776110" y="4087561"/>
            <a:ext cx="2528256" cy="369332"/>
          </a:xfrm>
          <a:prstGeom prst="rect">
            <a:avLst/>
          </a:prstGeom>
          <a:noFill/>
        </p:spPr>
        <p:txBody>
          <a:bodyPr wrap="none" rtlCol="0">
            <a:spAutoFit/>
          </a:bodyPr>
          <a:lstStyle/>
          <a:p>
            <a:r>
              <a:rPr lang="en-US" dirty="0" smtClean="0">
                <a:latin typeface="Courier" charset="0"/>
                <a:ea typeface="Courier" charset="0"/>
                <a:cs typeface="Courier" charset="0"/>
              </a:rPr>
              <a:t>read 1: ATATACGGC</a:t>
            </a:r>
          </a:p>
        </p:txBody>
      </p:sp>
      <p:sp>
        <p:nvSpPr>
          <p:cNvPr id="18" name="TextBox 17"/>
          <p:cNvSpPr txBox="1"/>
          <p:nvPr/>
        </p:nvSpPr>
        <p:spPr>
          <a:xfrm>
            <a:off x="8542492" y="4107530"/>
            <a:ext cx="2666114" cy="369332"/>
          </a:xfrm>
          <a:prstGeom prst="rect">
            <a:avLst/>
          </a:prstGeom>
          <a:noFill/>
        </p:spPr>
        <p:txBody>
          <a:bodyPr wrap="none" rtlCol="0">
            <a:spAutoFit/>
          </a:bodyPr>
          <a:lstStyle/>
          <a:p>
            <a:r>
              <a:rPr lang="en-US" dirty="0" smtClean="0">
                <a:latin typeface="Courier" charset="0"/>
                <a:ea typeface="Courier" charset="0"/>
                <a:cs typeface="Courier" charset="0"/>
              </a:rPr>
              <a:t>read 3: ATCATCCGGC</a:t>
            </a:r>
          </a:p>
        </p:txBody>
      </p:sp>
      <p:cxnSp>
        <p:nvCxnSpPr>
          <p:cNvPr id="20" name="Straight Arrow Connector 19"/>
          <p:cNvCxnSpPr/>
          <p:nvPr/>
        </p:nvCxnSpPr>
        <p:spPr>
          <a:xfrm>
            <a:off x="2040238" y="4519663"/>
            <a:ext cx="0" cy="555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898066" y="4476861"/>
            <a:ext cx="0" cy="555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201856" y="4527663"/>
            <a:ext cx="671979" cy="369332"/>
          </a:xfrm>
          <a:prstGeom prst="rect">
            <a:avLst/>
          </a:prstGeom>
          <a:noFill/>
        </p:spPr>
        <p:txBody>
          <a:bodyPr wrap="none" rtlCol="0">
            <a:spAutoFit/>
          </a:bodyPr>
          <a:lstStyle/>
          <a:p>
            <a:r>
              <a:rPr lang="en-US" dirty="0" smtClean="0">
                <a:latin typeface="Helvetica Neue" charset="0"/>
                <a:ea typeface="Helvetica Neue" charset="0"/>
                <a:cs typeface="Helvetica Neue" charset="0"/>
              </a:rPr>
              <a:t>align</a:t>
            </a:r>
            <a:endParaRPr lang="en-US" dirty="0">
              <a:latin typeface="Helvetica Neue" charset="0"/>
              <a:ea typeface="Helvetica Neue" charset="0"/>
              <a:cs typeface="Helvetica Neue" charset="0"/>
            </a:endParaRPr>
          </a:p>
        </p:txBody>
      </p:sp>
      <p:sp>
        <p:nvSpPr>
          <p:cNvPr id="23" name="TextBox 22"/>
          <p:cNvSpPr txBox="1"/>
          <p:nvPr/>
        </p:nvSpPr>
        <p:spPr>
          <a:xfrm>
            <a:off x="10059683" y="4539632"/>
            <a:ext cx="671979" cy="369332"/>
          </a:xfrm>
          <a:prstGeom prst="rect">
            <a:avLst/>
          </a:prstGeom>
          <a:noFill/>
        </p:spPr>
        <p:txBody>
          <a:bodyPr wrap="none" rtlCol="0">
            <a:spAutoFit/>
          </a:bodyPr>
          <a:lstStyle/>
          <a:p>
            <a:r>
              <a:rPr lang="en-US" dirty="0" smtClean="0">
                <a:latin typeface="Helvetica Neue" charset="0"/>
                <a:ea typeface="Helvetica Neue" charset="0"/>
                <a:cs typeface="Helvetica Neue" charset="0"/>
              </a:rPr>
              <a:t>align</a:t>
            </a:r>
            <a:endParaRPr lang="en-US" dirty="0">
              <a:latin typeface="Helvetica Neue" charset="0"/>
              <a:ea typeface="Helvetica Neue" charset="0"/>
              <a:cs typeface="Helvetica Neue" charset="0"/>
            </a:endParaRPr>
          </a:p>
        </p:txBody>
      </p:sp>
      <p:graphicFrame>
        <p:nvGraphicFramePr>
          <p:cNvPr id="24" name="Table 23"/>
          <p:cNvGraphicFramePr>
            <a:graphicFrameLocks noGrp="1"/>
          </p:cNvGraphicFramePr>
          <p:nvPr>
            <p:extLst>
              <p:ext uri="{D42A27DB-BD31-4B8C-83A1-F6EECF244321}">
                <p14:modId xmlns:p14="http://schemas.microsoft.com/office/powerpoint/2010/main" val="665214699"/>
              </p:ext>
            </p:extLst>
          </p:nvPr>
        </p:nvGraphicFramePr>
        <p:xfrm>
          <a:off x="4208335" y="5150627"/>
          <a:ext cx="3790577" cy="791292"/>
        </p:xfrm>
        <a:graphic>
          <a:graphicData uri="http://schemas.openxmlformats.org/drawingml/2006/table">
            <a:tbl>
              <a:tblPr bandRow="1">
                <a:tableStyleId>{7E9639D4-E3E2-4D34-9284-5A2195B3D0D7}</a:tableStyleId>
              </a:tblPr>
              <a:tblGrid>
                <a:gridCol w="1356144"/>
                <a:gridCol w="2434433"/>
              </a:tblGrid>
              <a:tr h="395646">
                <a:tc>
                  <a:txBody>
                    <a:bodyPr/>
                    <a:lstStyle/>
                    <a:p>
                      <a:pPr algn="r"/>
                      <a:r>
                        <a:rPr lang="en-US" dirty="0" smtClean="0">
                          <a:latin typeface="Courier" charset="0"/>
                          <a:ea typeface="Courier" charset="0"/>
                          <a:cs typeface="Courier" charset="0"/>
                        </a:rPr>
                        <a:t>seed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ATATTA-GGC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2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ATAT-ACGGC</a:t>
                      </a:r>
                      <a:endParaRPr lang="en-US" dirty="0">
                        <a:latin typeface="Courier" charset="0"/>
                        <a:ea typeface="Courier" charset="0"/>
                        <a:cs typeface="Courier" charset="0"/>
                      </a:endParaRPr>
                    </a:p>
                  </a:txBody>
                  <a:tcPr anchor="ctr"/>
                </a:tc>
              </a:tr>
            </a:tbl>
          </a:graphicData>
        </a:graphic>
      </p:graphicFrame>
      <p:sp>
        <p:nvSpPr>
          <p:cNvPr id="25" name="TextBox 24"/>
          <p:cNvSpPr txBox="1"/>
          <p:nvPr/>
        </p:nvSpPr>
        <p:spPr>
          <a:xfrm>
            <a:off x="4677877" y="4087561"/>
            <a:ext cx="2528256" cy="369332"/>
          </a:xfrm>
          <a:prstGeom prst="rect">
            <a:avLst/>
          </a:prstGeom>
          <a:noFill/>
        </p:spPr>
        <p:txBody>
          <a:bodyPr wrap="none" rtlCol="0">
            <a:spAutoFit/>
          </a:bodyPr>
          <a:lstStyle/>
          <a:p>
            <a:r>
              <a:rPr lang="en-US" dirty="0" smtClean="0">
                <a:latin typeface="Courier" charset="0"/>
                <a:ea typeface="Courier" charset="0"/>
                <a:cs typeface="Courier" charset="0"/>
              </a:rPr>
              <a:t>read 2: ATATACGGC</a:t>
            </a:r>
          </a:p>
        </p:txBody>
      </p:sp>
      <p:cxnSp>
        <p:nvCxnSpPr>
          <p:cNvPr id="26" name="Straight Arrow Connector 25"/>
          <p:cNvCxnSpPr/>
          <p:nvPr/>
        </p:nvCxnSpPr>
        <p:spPr>
          <a:xfrm>
            <a:off x="5942005" y="4519663"/>
            <a:ext cx="0" cy="555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03623" y="4527663"/>
            <a:ext cx="671979" cy="369332"/>
          </a:xfrm>
          <a:prstGeom prst="rect">
            <a:avLst/>
          </a:prstGeom>
          <a:noFill/>
        </p:spPr>
        <p:txBody>
          <a:bodyPr wrap="none" rtlCol="0">
            <a:spAutoFit/>
          </a:bodyPr>
          <a:lstStyle/>
          <a:p>
            <a:r>
              <a:rPr lang="en-US" dirty="0" smtClean="0">
                <a:latin typeface="Helvetica Neue" charset="0"/>
                <a:ea typeface="Helvetica Neue" charset="0"/>
                <a:cs typeface="Helvetica Neue" charset="0"/>
              </a:rPr>
              <a:t>align</a:t>
            </a:r>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76346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704" y="1626996"/>
            <a:ext cx="10515600" cy="4351338"/>
          </a:xfrm>
        </p:spPr>
        <p:txBody>
          <a:bodyPr/>
          <a:lstStyle/>
          <a:p>
            <a:pPr marL="0" indent="0">
              <a:buNone/>
            </a:pPr>
            <a:r>
              <a:rPr lang="en-US" dirty="0" smtClean="0"/>
              <a:t>2. Generate </a:t>
            </a:r>
            <a:r>
              <a:rPr lang="en-US" dirty="0"/>
              <a:t>tag for </a:t>
            </a:r>
            <a:r>
              <a:rPr lang="en-US" dirty="0" smtClean="0"/>
              <a:t>every position of each alignment</a:t>
            </a:r>
            <a:endParaRPr lang="en-US" dirty="0"/>
          </a:p>
          <a:p>
            <a:pPr marL="457200" lvl="1" indent="0">
              <a:buNone/>
            </a:pPr>
            <a:r>
              <a:rPr lang="en-US" dirty="0"/>
              <a:t>Tag format:</a:t>
            </a:r>
          </a:p>
          <a:p>
            <a:pPr marL="457200" lvl="1" indent="0">
              <a:buNone/>
            </a:pPr>
            <a:r>
              <a:rPr lang="en-US" sz="1600" dirty="0">
                <a:latin typeface="Courier" charset="0"/>
                <a:ea typeface="Courier" charset="0"/>
                <a:cs typeface="Courier" charset="0"/>
              </a:rPr>
              <a:t>anchoring position </a:t>
            </a:r>
            <a:r>
              <a:rPr lang="en-US" sz="1600" dirty="0" smtClean="0">
                <a:latin typeface="Courier" charset="0"/>
                <a:ea typeface="Courier" charset="0"/>
                <a:cs typeface="Courier" charset="0"/>
              </a:rPr>
              <a:t>p : </a:t>
            </a:r>
            <a:r>
              <a:rPr lang="en-US" sz="1600" dirty="0">
                <a:latin typeface="Courier" charset="0"/>
                <a:ea typeface="Courier" charset="0"/>
                <a:cs typeface="Courier" charset="0"/>
              </a:rPr>
              <a:t>delta from anchor </a:t>
            </a:r>
            <a:r>
              <a:rPr lang="en-US" sz="1600" dirty="0" smtClean="0">
                <a:latin typeface="Courier" charset="0"/>
                <a:ea typeface="Courier" charset="0"/>
                <a:cs typeface="Courier" charset="0"/>
              </a:rPr>
              <a:t>d : </a:t>
            </a:r>
            <a:r>
              <a:rPr lang="en-US" sz="1600" dirty="0">
                <a:latin typeface="Courier" charset="0"/>
                <a:ea typeface="Courier" charset="0"/>
                <a:cs typeface="Courier" charset="0"/>
              </a:rPr>
              <a:t>seed </a:t>
            </a:r>
            <a:r>
              <a:rPr lang="en-US" sz="1600" dirty="0" smtClean="0">
                <a:latin typeface="Courier" charset="0"/>
                <a:ea typeface="Courier" charset="0"/>
                <a:cs typeface="Courier" charset="0"/>
              </a:rPr>
              <a:t>base </a:t>
            </a:r>
            <a:r>
              <a:rPr lang="en-US" sz="1600" dirty="0">
                <a:latin typeface="Courier" charset="0"/>
                <a:ea typeface="Courier" charset="0"/>
                <a:cs typeface="Courier" charset="0"/>
              </a:rPr>
              <a:t>: supporting read </a:t>
            </a:r>
            <a:r>
              <a:rPr lang="en-US" sz="1600" dirty="0" smtClean="0">
                <a:latin typeface="Courier" charset="0"/>
                <a:ea typeface="Courier" charset="0"/>
                <a:cs typeface="Courier" charset="0"/>
              </a:rPr>
              <a:t>base</a:t>
            </a:r>
            <a:endParaRPr lang="en-US" sz="1600" dirty="0">
              <a:latin typeface="Courier" charset="0"/>
              <a:ea typeface="Courier" charset="0"/>
              <a:cs typeface="Courier" charset="0"/>
            </a:endParaRPr>
          </a:p>
        </p:txBody>
      </p:sp>
      <p:sp>
        <p:nvSpPr>
          <p:cNvPr id="6" name="Title 1"/>
          <p:cNvSpPr>
            <a:spLocks noGrp="1"/>
          </p:cNvSpPr>
          <p:nvPr>
            <p:ph type="title"/>
          </p:nvPr>
        </p:nvSpPr>
        <p:spPr>
          <a:xfrm>
            <a:off x="599704" y="567762"/>
            <a:ext cx="9488815" cy="1059234"/>
          </a:xfrm>
        </p:spPr>
        <p:txBody>
          <a:bodyPr>
            <a:normAutofit fontScale="90000"/>
          </a:bodyPr>
          <a:lstStyle/>
          <a:p>
            <a:r>
              <a:rPr lang="en-US" dirty="0" smtClean="0"/>
              <a:t>FALCON-sense for read consensus calling</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24447909"/>
              </p:ext>
            </p:extLst>
          </p:nvPr>
        </p:nvGraphicFramePr>
        <p:xfrm>
          <a:off x="3863243" y="3388344"/>
          <a:ext cx="3306485" cy="1582584"/>
        </p:xfrm>
        <a:graphic>
          <a:graphicData uri="http://schemas.openxmlformats.org/drawingml/2006/table">
            <a:tbl>
              <a:tblPr bandRow="1">
                <a:tableStyleId>{7E9639D4-E3E2-4D34-9284-5A2195B3D0D7}</a:tableStyleId>
              </a:tblPr>
              <a:tblGrid>
                <a:gridCol w="1356144"/>
                <a:gridCol w="1950341"/>
              </a:tblGrid>
              <a:tr h="395646">
                <a:tc>
                  <a:txBody>
                    <a:bodyPr/>
                    <a:lstStyle/>
                    <a:p>
                      <a:pPr algn="r"/>
                      <a:r>
                        <a:rPr lang="en-US" dirty="0" smtClean="0">
                          <a:latin typeface="Courier" charset="0"/>
                          <a:ea typeface="Courier" charset="0"/>
                          <a:cs typeface="Courier" charset="0"/>
                        </a:rPr>
                        <a:t>p =</a:t>
                      </a:r>
                      <a:r>
                        <a:rPr lang="en-US" baseline="0" dirty="0" smtClean="0">
                          <a:latin typeface="Courier" charset="0"/>
                          <a:ea typeface="Courier" charset="0"/>
                          <a:cs typeface="Courier" charset="0"/>
                        </a:rPr>
                        <a:t>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0123455678</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0000001000</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seed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ATATTA-GGC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1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ATAT-ACGGC</a:t>
                      </a:r>
                      <a:endParaRPr lang="en-US" dirty="0">
                        <a:latin typeface="Courier" charset="0"/>
                        <a:ea typeface="Courier" charset="0"/>
                        <a:cs typeface="Courier" charset="0"/>
                      </a:endParaRPr>
                    </a:p>
                  </a:txBody>
                  <a:tcPr anchor="ctr"/>
                </a:tc>
              </a:tr>
            </a:tbl>
          </a:graphicData>
        </a:graphic>
      </p:graphicFrame>
      <p:sp>
        <p:nvSpPr>
          <p:cNvPr id="10" name="Rectangle 9"/>
          <p:cNvSpPr/>
          <p:nvPr/>
        </p:nvSpPr>
        <p:spPr>
          <a:xfrm>
            <a:off x="5287140" y="3348003"/>
            <a:ext cx="174811" cy="167671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5374" y="3775788"/>
            <a:ext cx="1149674" cy="646331"/>
          </a:xfrm>
          <a:prstGeom prst="rect">
            <a:avLst/>
          </a:prstGeom>
          <a:noFill/>
        </p:spPr>
        <p:txBody>
          <a:bodyPr wrap="none" rtlCol="0">
            <a:spAutoFit/>
          </a:bodyPr>
          <a:lstStyle/>
          <a:p>
            <a:r>
              <a:rPr lang="en-US" dirty="0" err="1" smtClean="0">
                <a:latin typeface="Courier" charset="0"/>
                <a:ea typeface="Courier" charset="0"/>
                <a:cs typeface="Courier" charset="0"/>
              </a:rPr>
              <a:t>p:d:s:r</a:t>
            </a:r>
            <a:endParaRPr lang="en-US" dirty="0" smtClean="0">
              <a:latin typeface="Courier" charset="0"/>
              <a:ea typeface="Courier" charset="0"/>
              <a:cs typeface="Courier" charset="0"/>
            </a:endParaRPr>
          </a:p>
          <a:p>
            <a:r>
              <a:rPr lang="en-US" dirty="0" smtClean="0">
                <a:solidFill>
                  <a:schemeClr val="accent1">
                    <a:lumMod val="75000"/>
                  </a:schemeClr>
                </a:solidFill>
                <a:latin typeface="Courier" charset="0"/>
                <a:ea typeface="Courier" charset="0"/>
                <a:cs typeface="Courier" charset="0"/>
              </a:rPr>
              <a:t>0:0:A:A</a:t>
            </a:r>
            <a:endParaRPr lang="en-US" dirty="0">
              <a:solidFill>
                <a:schemeClr val="accent1">
                  <a:lumMod val="75000"/>
                </a:schemeClr>
              </a:solidFill>
              <a:latin typeface="Courier" charset="0"/>
              <a:ea typeface="Courier" charset="0"/>
              <a:cs typeface="Courier" charset="0"/>
            </a:endParaRPr>
          </a:p>
        </p:txBody>
      </p:sp>
    </p:spTree>
    <p:extLst>
      <p:ext uri="{BB962C8B-B14F-4D97-AF65-F5344CB8AC3E}">
        <p14:creationId xmlns:p14="http://schemas.microsoft.com/office/powerpoint/2010/main" val="1194264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576" y="1322196"/>
            <a:ext cx="10515600" cy="4351338"/>
          </a:xfrm>
        </p:spPr>
        <p:txBody>
          <a:bodyPr/>
          <a:lstStyle/>
          <a:p>
            <a:pPr marL="0" indent="0">
              <a:buNone/>
            </a:pPr>
            <a:r>
              <a:rPr lang="en-US" dirty="0" smtClean="0"/>
              <a:t>3. </a:t>
            </a:r>
            <a:r>
              <a:rPr lang="en-US" dirty="0"/>
              <a:t>Generate </a:t>
            </a:r>
            <a:r>
              <a:rPr lang="en-US" dirty="0" smtClean="0"/>
              <a:t>alignment graph from all alignment tags of all supporting reads</a:t>
            </a:r>
            <a:endParaRPr lang="en-US" sz="1800" dirty="0"/>
          </a:p>
        </p:txBody>
      </p:sp>
      <p:sp>
        <p:nvSpPr>
          <p:cNvPr id="5" name="Title 1"/>
          <p:cNvSpPr>
            <a:spLocks noGrp="1"/>
          </p:cNvSpPr>
          <p:nvPr>
            <p:ph type="title"/>
          </p:nvPr>
        </p:nvSpPr>
        <p:spPr>
          <a:xfrm>
            <a:off x="516576" y="262962"/>
            <a:ext cx="9488815" cy="1059234"/>
          </a:xfrm>
        </p:spPr>
        <p:txBody>
          <a:bodyPr>
            <a:normAutofit fontScale="90000"/>
          </a:bodyPr>
          <a:lstStyle/>
          <a:p>
            <a:r>
              <a:rPr lang="en-US" dirty="0" smtClean="0"/>
              <a:t>FALCON-sense for read consensus calling</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352464588"/>
              </p:ext>
            </p:extLst>
          </p:nvPr>
        </p:nvGraphicFramePr>
        <p:xfrm>
          <a:off x="676293" y="4698595"/>
          <a:ext cx="3208259" cy="1582584"/>
        </p:xfrm>
        <a:graphic>
          <a:graphicData uri="http://schemas.openxmlformats.org/drawingml/2006/table">
            <a:tbl>
              <a:tblPr bandRow="1">
                <a:tableStyleId>{7E9639D4-E3E2-4D34-9284-5A2195B3D0D7}</a:tableStyleId>
              </a:tblPr>
              <a:tblGrid>
                <a:gridCol w="1356144"/>
                <a:gridCol w="1852115"/>
              </a:tblGrid>
              <a:tr h="395646">
                <a:tc>
                  <a:txBody>
                    <a:bodyPr/>
                    <a:lstStyle/>
                    <a:p>
                      <a:pPr algn="r"/>
                      <a:r>
                        <a:rPr lang="en-US" dirty="0" smtClean="0">
                          <a:latin typeface="Courier" charset="0"/>
                          <a:ea typeface="Courier" charset="0"/>
                          <a:cs typeface="Courier" charset="0"/>
                        </a:rPr>
                        <a:t>p =</a:t>
                      </a:r>
                      <a:r>
                        <a:rPr lang="en-US" baseline="0" dirty="0" smtClean="0">
                          <a:latin typeface="Courier" charset="0"/>
                          <a:ea typeface="Courier" charset="0"/>
                          <a:cs typeface="Courier" charset="0"/>
                        </a:rPr>
                        <a:t>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0123455678</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0000001000</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seed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ATATTA-GGC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1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ATAT-ACGGC</a:t>
                      </a:r>
                      <a:endParaRPr lang="en-US" dirty="0">
                        <a:latin typeface="Courier" charset="0"/>
                        <a:ea typeface="Courier" charset="0"/>
                        <a:cs typeface="Courier" charset="0"/>
                      </a:endParaRPr>
                    </a:p>
                  </a:txBody>
                  <a:tcPr anchor="ct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05410668"/>
              </p:ext>
            </p:extLst>
          </p:nvPr>
        </p:nvGraphicFramePr>
        <p:xfrm>
          <a:off x="8304628" y="4722268"/>
          <a:ext cx="3208258" cy="1582584"/>
        </p:xfrm>
        <a:graphic>
          <a:graphicData uri="http://schemas.openxmlformats.org/drawingml/2006/table">
            <a:tbl>
              <a:tblPr bandRow="1">
                <a:tableStyleId>{7E9639D4-E3E2-4D34-9284-5A2195B3D0D7}</a:tableStyleId>
              </a:tblPr>
              <a:tblGrid>
                <a:gridCol w="1356144"/>
                <a:gridCol w="1852114"/>
              </a:tblGrid>
              <a:tr h="395646">
                <a:tc>
                  <a:txBody>
                    <a:bodyPr/>
                    <a:lstStyle/>
                    <a:p>
                      <a:pPr algn="r"/>
                      <a:r>
                        <a:rPr lang="en-US" dirty="0" smtClean="0">
                          <a:latin typeface="Courier" charset="0"/>
                          <a:ea typeface="Courier" charset="0"/>
                          <a:cs typeface="Courier" charset="0"/>
                        </a:rPr>
                        <a:t>p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011234555678</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001000012000</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seed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AT-ATTA--GGC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3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ATCAT--CCGGC</a:t>
                      </a:r>
                      <a:endParaRPr lang="en-US" dirty="0">
                        <a:latin typeface="Courier" charset="0"/>
                        <a:ea typeface="Courier" charset="0"/>
                        <a:cs typeface="Courier" charset="0"/>
                      </a:endParaRPr>
                    </a:p>
                  </a:txBody>
                  <a:tcPr anchor="ctr"/>
                </a:tc>
              </a:tr>
            </a:tbl>
          </a:graphicData>
        </a:graphic>
      </p:graphicFrame>
      <p:graphicFrame>
        <p:nvGraphicFramePr>
          <p:cNvPr id="71" name="Table 70"/>
          <p:cNvGraphicFramePr>
            <a:graphicFrameLocks noGrp="1"/>
          </p:cNvGraphicFramePr>
          <p:nvPr>
            <p:extLst>
              <p:ext uri="{D42A27DB-BD31-4B8C-83A1-F6EECF244321}">
                <p14:modId xmlns:p14="http://schemas.microsoft.com/office/powerpoint/2010/main" val="960953012"/>
              </p:ext>
            </p:extLst>
          </p:nvPr>
        </p:nvGraphicFramePr>
        <p:xfrm>
          <a:off x="4475322" y="4698516"/>
          <a:ext cx="3208259" cy="1582584"/>
        </p:xfrm>
        <a:graphic>
          <a:graphicData uri="http://schemas.openxmlformats.org/drawingml/2006/table">
            <a:tbl>
              <a:tblPr bandRow="1">
                <a:tableStyleId>{7E9639D4-E3E2-4D34-9284-5A2195B3D0D7}</a:tableStyleId>
              </a:tblPr>
              <a:tblGrid>
                <a:gridCol w="1356144"/>
                <a:gridCol w="1852115"/>
              </a:tblGrid>
              <a:tr h="395646">
                <a:tc>
                  <a:txBody>
                    <a:bodyPr/>
                    <a:lstStyle/>
                    <a:p>
                      <a:pPr algn="r"/>
                      <a:r>
                        <a:rPr lang="en-US" dirty="0" smtClean="0">
                          <a:latin typeface="Courier" charset="0"/>
                          <a:ea typeface="Courier" charset="0"/>
                          <a:cs typeface="Courier" charset="0"/>
                        </a:rPr>
                        <a:t>p =</a:t>
                      </a:r>
                      <a:r>
                        <a:rPr lang="en-US" baseline="0" dirty="0" smtClean="0">
                          <a:latin typeface="Courier" charset="0"/>
                          <a:ea typeface="Courier" charset="0"/>
                          <a:cs typeface="Courier" charset="0"/>
                        </a:rPr>
                        <a:t>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0123455678</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0000001000</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seed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ATATTA-GGC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2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ATAT-ACGGC</a:t>
                      </a:r>
                      <a:endParaRPr lang="en-US" dirty="0">
                        <a:latin typeface="Courier" charset="0"/>
                        <a:ea typeface="Courier" charset="0"/>
                        <a:cs typeface="Courier" charset="0"/>
                      </a:endParaRPr>
                    </a:p>
                  </a:txBody>
                  <a:tcPr anchor="ctr"/>
                </a:tc>
              </a:tr>
            </a:tbl>
          </a:graphicData>
        </a:graphic>
      </p:graphicFrame>
      <p:grpSp>
        <p:nvGrpSpPr>
          <p:cNvPr id="87" name="Group 86"/>
          <p:cNvGrpSpPr/>
          <p:nvPr/>
        </p:nvGrpSpPr>
        <p:grpSpPr>
          <a:xfrm>
            <a:off x="121306" y="2235211"/>
            <a:ext cx="11891171" cy="1869475"/>
            <a:chOff x="121306" y="2235211"/>
            <a:chExt cx="11891171" cy="1869475"/>
          </a:xfrm>
        </p:grpSpPr>
        <p:sp>
          <p:nvSpPr>
            <p:cNvPr id="8" name="Rectangle 7"/>
            <p:cNvSpPr/>
            <p:nvPr/>
          </p:nvSpPr>
          <p:spPr>
            <a:xfrm>
              <a:off x="121306" y="3725963"/>
              <a:ext cx="950044"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0:0:A:A</a:t>
              </a:r>
              <a:endParaRPr lang="en-US" sz="1400" dirty="0">
                <a:latin typeface="Courier" charset="0"/>
                <a:ea typeface="Courier" charset="0"/>
                <a:cs typeface="Courier" charset="0"/>
              </a:endParaRPr>
            </a:p>
          </p:txBody>
        </p:sp>
        <p:sp>
          <p:nvSpPr>
            <p:cNvPr id="9" name="Rectangle 8"/>
            <p:cNvSpPr/>
            <p:nvPr/>
          </p:nvSpPr>
          <p:spPr>
            <a:xfrm>
              <a:off x="1455606" y="3732006"/>
              <a:ext cx="995083" cy="34962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1:0:T:T</a:t>
              </a:r>
              <a:endParaRPr lang="en-US" sz="1400" dirty="0">
                <a:latin typeface="Courier" charset="0"/>
                <a:ea typeface="Courier" charset="0"/>
                <a:cs typeface="Courier" charset="0"/>
              </a:endParaRPr>
            </a:p>
          </p:txBody>
        </p:sp>
        <p:sp>
          <p:nvSpPr>
            <p:cNvPr id="10" name="Rectangle 9"/>
            <p:cNvSpPr/>
            <p:nvPr/>
          </p:nvSpPr>
          <p:spPr>
            <a:xfrm>
              <a:off x="1501581" y="2956568"/>
              <a:ext cx="995083" cy="34962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1:1:-:C</a:t>
              </a:r>
              <a:endParaRPr lang="en-US" sz="1400" dirty="0">
                <a:latin typeface="Courier" charset="0"/>
                <a:ea typeface="Courier" charset="0"/>
                <a:cs typeface="Courier" charset="0"/>
              </a:endParaRPr>
            </a:p>
          </p:txBody>
        </p:sp>
        <p:sp>
          <p:nvSpPr>
            <p:cNvPr id="11" name="Rectangle 10"/>
            <p:cNvSpPr/>
            <p:nvPr/>
          </p:nvSpPr>
          <p:spPr>
            <a:xfrm>
              <a:off x="2831041" y="3732006"/>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2:0:A:A</a:t>
              </a:r>
              <a:endParaRPr lang="en-US" sz="1400" dirty="0">
                <a:latin typeface="Courier" charset="0"/>
                <a:ea typeface="Courier" charset="0"/>
                <a:cs typeface="Courier" charset="0"/>
              </a:endParaRPr>
            </a:p>
          </p:txBody>
        </p:sp>
        <p:sp>
          <p:nvSpPr>
            <p:cNvPr id="12" name="Rectangle 11"/>
            <p:cNvSpPr/>
            <p:nvPr/>
          </p:nvSpPr>
          <p:spPr>
            <a:xfrm>
              <a:off x="4221802" y="3732006"/>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3:0:T:T</a:t>
              </a:r>
              <a:endParaRPr lang="en-US" sz="1400" dirty="0">
                <a:latin typeface="Courier" charset="0"/>
                <a:ea typeface="Courier" charset="0"/>
                <a:cs typeface="Courier" charset="0"/>
              </a:endParaRPr>
            </a:p>
          </p:txBody>
        </p:sp>
        <p:sp>
          <p:nvSpPr>
            <p:cNvPr id="13" name="Rectangle 12"/>
            <p:cNvSpPr/>
            <p:nvPr/>
          </p:nvSpPr>
          <p:spPr>
            <a:xfrm>
              <a:off x="5581911" y="3741617"/>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4:0:T:-</a:t>
              </a:r>
              <a:endParaRPr lang="en-US" sz="1400" dirty="0">
                <a:latin typeface="Courier" charset="0"/>
                <a:ea typeface="Courier" charset="0"/>
                <a:cs typeface="Courier" charset="0"/>
              </a:endParaRPr>
            </a:p>
          </p:txBody>
        </p:sp>
        <p:sp>
          <p:nvSpPr>
            <p:cNvPr id="14" name="Rectangle 13"/>
            <p:cNvSpPr/>
            <p:nvPr/>
          </p:nvSpPr>
          <p:spPr>
            <a:xfrm>
              <a:off x="6945778" y="3741617"/>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5:0:A:A</a:t>
              </a:r>
              <a:endParaRPr lang="en-US" sz="1400" dirty="0">
                <a:latin typeface="Courier" charset="0"/>
                <a:ea typeface="Courier" charset="0"/>
                <a:cs typeface="Courier" charset="0"/>
              </a:endParaRPr>
            </a:p>
          </p:txBody>
        </p:sp>
        <p:sp>
          <p:nvSpPr>
            <p:cNvPr id="15" name="Rectangle 14"/>
            <p:cNvSpPr/>
            <p:nvPr/>
          </p:nvSpPr>
          <p:spPr>
            <a:xfrm>
              <a:off x="6945777" y="2992088"/>
              <a:ext cx="995083" cy="34962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5:1:-:C</a:t>
              </a:r>
              <a:endParaRPr lang="en-US" sz="1400" dirty="0">
                <a:latin typeface="Courier" charset="0"/>
                <a:ea typeface="Courier" charset="0"/>
                <a:cs typeface="Courier" charset="0"/>
              </a:endParaRPr>
            </a:p>
          </p:txBody>
        </p:sp>
        <p:sp>
          <p:nvSpPr>
            <p:cNvPr id="16" name="Rectangle 15"/>
            <p:cNvSpPr/>
            <p:nvPr/>
          </p:nvSpPr>
          <p:spPr>
            <a:xfrm>
              <a:off x="6966666" y="2235211"/>
              <a:ext cx="995083" cy="34962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Courier" charset="0"/>
                  <a:ea typeface="Courier" charset="0"/>
                  <a:cs typeface="Courier" charset="0"/>
                </a:rPr>
                <a:t>5:2:-:C</a:t>
              </a:r>
              <a:endParaRPr lang="en-US" sz="1400" dirty="0">
                <a:latin typeface="Courier" charset="0"/>
                <a:ea typeface="Courier" charset="0"/>
                <a:cs typeface="Courier" charset="0"/>
              </a:endParaRPr>
            </a:p>
          </p:txBody>
        </p:sp>
        <p:sp>
          <p:nvSpPr>
            <p:cNvPr id="17" name="Rectangle 16"/>
            <p:cNvSpPr/>
            <p:nvPr/>
          </p:nvSpPr>
          <p:spPr>
            <a:xfrm>
              <a:off x="8304628" y="3741617"/>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Courier" charset="0"/>
                  <a:ea typeface="Courier" charset="0"/>
                  <a:cs typeface="Courier" charset="0"/>
                </a:rPr>
                <a:t>6:0:G:G</a:t>
              </a:r>
              <a:endParaRPr lang="en-US" sz="1400" dirty="0">
                <a:latin typeface="Courier" charset="0"/>
                <a:ea typeface="Courier" charset="0"/>
                <a:cs typeface="Courier" charset="0"/>
              </a:endParaRPr>
            </a:p>
          </p:txBody>
        </p:sp>
        <p:sp>
          <p:nvSpPr>
            <p:cNvPr id="18" name="Rectangle 17"/>
            <p:cNvSpPr/>
            <p:nvPr/>
          </p:nvSpPr>
          <p:spPr>
            <a:xfrm>
              <a:off x="9664737" y="3741617"/>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7:0:G:G</a:t>
              </a:r>
              <a:endParaRPr lang="en-US" sz="1400" dirty="0">
                <a:latin typeface="Courier" charset="0"/>
                <a:ea typeface="Courier" charset="0"/>
                <a:cs typeface="Courier" charset="0"/>
              </a:endParaRPr>
            </a:p>
          </p:txBody>
        </p:sp>
        <p:sp>
          <p:nvSpPr>
            <p:cNvPr id="19" name="Rectangle 18"/>
            <p:cNvSpPr/>
            <p:nvPr/>
          </p:nvSpPr>
          <p:spPr>
            <a:xfrm>
              <a:off x="11017394" y="3755064"/>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8:0:C:C</a:t>
              </a:r>
              <a:endParaRPr lang="en-US" sz="1400" dirty="0">
                <a:latin typeface="Courier" charset="0"/>
                <a:ea typeface="Courier" charset="0"/>
                <a:cs typeface="Courier" charset="0"/>
              </a:endParaRPr>
            </a:p>
          </p:txBody>
        </p:sp>
        <p:cxnSp>
          <p:nvCxnSpPr>
            <p:cNvPr id="20" name="Straight Arrow Connector 19"/>
            <p:cNvCxnSpPr/>
            <p:nvPr/>
          </p:nvCxnSpPr>
          <p:spPr>
            <a:xfrm>
              <a:off x="1084797" y="3900774"/>
              <a:ext cx="3540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473172" y="3916428"/>
              <a:ext cx="3540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854317" y="3920333"/>
              <a:ext cx="3540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227873" y="3915205"/>
              <a:ext cx="3540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320978" y="3911468"/>
              <a:ext cx="3540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663356" y="3931266"/>
              <a:ext cx="3540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611682" y="3241031"/>
              <a:ext cx="663113" cy="464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7456765" y="3368604"/>
              <a:ext cx="1" cy="349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066434" y="2539414"/>
              <a:ext cx="735735" cy="1154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76599" y="3356226"/>
              <a:ext cx="322524" cy="369332"/>
            </a:xfrm>
            <a:prstGeom prst="rect">
              <a:avLst/>
            </a:prstGeom>
            <a:noFill/>
          </p:spPr>
          <p:txBody>
            <a:bodyPr wrap="none" rtlCol="0">
              <a:spAutoFit/>
            </a:bodyPr>
            <a:lstStyle/>
            <a:p>
              <a:r>
                <a:rPr lang="en-US" b="1" dirty="0" smtClean="0">
                  <a:latin typeface="Courier" charset="0"/>
                  <a:ea typeface="Courier" charset="0"/>
                  <a:cs typeface="Courier" charset="0"/>
                </a:rPr>
                <a:t>1</a:t>
              </a:r>
              <a:endParaRPr lang="en-US" b="1" dirty="0">
                <a:latin typeface="Courier" charset="0"/>
                <a:ea typeface="Courier" charset="0"/>
                <a:cs typeface="Courier" charset="0"/>
              </a:endParaRPr>
            </a:p>
          </p:txBody>
        </p:sp>
        <p:sp>
          <p:nvSpPr>
            <p:cNvPr id="50" name="TextBox 49"/>
            <p:cNvSpPr txBox="1"/>
            <p:nvPr/>
          </p:nvSpPr>
          <p:spPr>
            <a:xfrm>
              <a:off x="1094275" y="3541297"/>
              <a:ext cx="322524" cy="369332"/>
            </a:xfrm>
            <a:prstGeom prst="rect">
              <a:avLst/>
            </a:prstGeom>
            <a:noFill/>
          </p:spPr>
          <p:txBody>
            <a:bodyPr wrap="none" rtlCol="0">
              <a:spAutoFit/>
            </a:bodyPr>
            <a:lstStyle/>
            <a:p>
              <a:r>
                <a:rPr lang="en-US" b="1" dirty="0" smtClean="0">
                  <a:latin typeface="Courier" charset="0"/>
                  <a:ea typeface="Courier" charset="0"/>
                  <a:cs typeface="Courier" charset="0"/>
                </a:rPr>
                <a:t>3</a:t>
              </a:r>
              <a:endParaRPr lang="en-US" b="1" dirty="0">
                <a:latin typeface="Courier" charset="0"/>
                <a:ea typeface="Courier" charset="0"/>
                <a:cs typeface="Courier" charset="0"/>
              </a:endParaRPr>
            </a:p>
          </p:txBody>
        </p:sp>
        <p:sp>
          <p:nvSpPr>
            <p:cNvPr id="51" name="TextBox 50"/>
            <p:cNvSpPr txBox="1"/>
            <p:nvPr/>
          </p:nvSpPr>
          <p:spPr>
            <a:xfrm>
              <a:off x="2827210" y="3121524"/>
              <a:ext cx="322524" cy="369332"/>
            </a:xfrm>
            <a:prstGeom prst="rect">
              <a:avLst/>
            </a:prstGeom>
            <a:noFill/>
          </p:spPr>
          <p:txBody>
            <a:bodyPr wrap="none" rtlCol="0">
              <a:spAutoFit/>
            </a:bodyPr>
            <a:lstStyle/>
            <a:p>
              <a:r>
                <a:rPr lang="en-US" b="1" dirty="0" smtClean="0">
                  <a:latin typeface="Courier" charset="0"/>
                  <a:ea typeface="Courier" charset="0"/>
                  <a:cs typeface="Courier" charset="0"/>
                </a:rPr>
                <a:t>1</a:t>
              </a:r>
              <a:endParaRPr lang="en-US" b="1" dirty="0">
                <a:latin typeface="Courier" charset="0"/>
                <a:ea typeface="Courier" charset="0"/>
                <a:cs typeface="Courier" charset="0"/>
              </a:endParaRPr>
            </a:p>
          </p:txBody>
        </p:sp>
        <p:sp>
          <p:nvSpPr>
            <p:cNvPr id="52" name="TextBox 51"/>
            <p:cNvSpPr txBox="1"/>
            <p:nvPr/>
          </p:nvSpPr>
          <p:spPr>
            <a:xfrm>
              <a:off x="2482340" y="3558336"/>
              <a:ext cx="322524" cy="369332"/>
            </a:xfrm>
            <a:prstGeom prst="rect">
              <a:avLst/>
            </a:prstGeom>
            <a:noFill/>
          </p:spPr>
          <p:txBody>
            <a:bodyPr wrap="none" rtlCol="0">
              <a:spAutoFit/>
            </a:bodyPr>
            <a:lstStyle/>
            <a:p>
              <a:r>
                <a:rPr lang="en-US" b="1" dirty="0" smtClean="0">
                  <a:latin typeface="Courier" charset="0"/>
                  <a:ea typeface="Courier" charset="0"/>
                  <a:cs typeface="Courier" charset="0"/>
                </a:rPr>
                <a:t>2</a:t>
              </a:r>
              <a:endParaRPr lang="en-US" b="1" dirty="0">
                <a:latin typeface="Courier" charset="0"/>
                <a:ea typeface="Courier" charset="0"/>
                <a:cs typeface="Courier" charset="0"/>
              </a:endParaRPr>
            </a:p>
          </p:txBody>
        </p:sp>
        <p:sp>
          <p:nvSpPr>
            <p:cNvPr id="53" name="TextBox 52"/>
            <p:cNvSpPr txBox="1"/>
            <p:nvPr/>
          </p:nvSpPr>
          <p:spPr>
            <a:xfrm>
              <a:off x="3871931" y="3559965"/>
              <a:ext cx="322524" cy="369332"/>
            </a:xfrm>
            <a:prstGeom prst="rect">
              <a:avLst/>
            </a:prstGeom>
            <a:noFill/>
          </p:spPr>
          <p:txBody>
            <a:bodyPr wrap="none" rtlCol="0">
              <a:spAutoFit/>
            </a:bodyPr>
            <a:lstStyle/>
            <a:p>
              <a:r>
                <a:rPr lang="en-US" b="1" dirty="0" smtClean="0">
                  <a:latin typeface="Courier" charset="0"/>
                  <a:ea typeface="Courier" charset="0"/>
                  <a:cs typeface="Courier" charset="0"/>
                </a:rPr>
                <a:t>3</a:t>
              </a:r>
              <a:endParaRPr lang="en-US" b="1" dirty="0">
                <a:latin typeface="Courier" charset="0"/>
                <a:ea typeface="Courier" charset="0"/>
                <a:cs typeface="Courier" charset="0"/>
              </a:endParaRPr>
            </a:p>
          </p:txBody>
        </p:sp>
        <p:sp>
          <p:nvSpPr>
            <p:cNvPr id="54" name="TextBox 53"/>
            <p:cNvSpPr txBox="1"/>
            <p:nvPr/>
          </p:nvSpPr>
          <p:spPr>
            <a:xfrm>
              <a:off x="5234336" y="3533316"/>
              <a:ext cx="322524" cy="369332"/>
            </a:xfrm>
            <a:prstGeom prst="rect">
              <a:avLst/>
            </a:prstGeom>
            <a:noFill/>
          </p:spPr>
          <p:txBody>
            <a:bodyPr wrap="none" rtlCol="0">
              <a:spAutoFit/>
            </a:bodyPr>
            <a:lstStyle/>
            <a:p>
              <a:r>
                <a:rPr lang="en-US" b="1" dirty="0" smtClean="0">
                  <a:latin typeface="Courier" charset="0"/>
                  <a:ea typeface="Courier" charset="0"/>
                  <a:cs typeface="Courier" charset="0"/>
                </a:rPr>
                <a:t>3</a:t>
              </a:r>
              <a:endParaRPr lang="en-US" b="1" dirty="0">
                <a:latin typeface="Courier" charset="0"/>
                <a:ea typeface="Courier" charset="0"/>
                <a:cs typeface="Courier" charset="0"/>
              </a:endParaRPr>
            </a:p>
          </p:txBody>
        </p:sp>
        <p:cxnSp>
          <p:nvCxnSpPr>
            <p:cNvPr id="56" name="Straight Arrow Connector 55"/>
            <p:cNvCxnSpPr/>
            <p:nvPr/>
          </p:nvCxnSpPr>
          <p:spPr>
            <a:xfrm flipV="1">
              <a:off x="1999682" y="3344409"/>
              <a:ext cx="1" cy="349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7464208" y="2620732"/>
              <a:ext cx="1" cy="349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154163" y="3374483"/>
              <a:ext cx="322524" cy="369332"/>
            </a:xfrm>
            <a:prstGeom prst="rect">
              <a:avLst/>
            </a:prstGeom>
            <a:noFill/>
          </p:spPr>
          <p:txBody>
            <a:bodyPr wrap="none" rtlCol="0">
              <a:spAutoFit/>
            </a:bodyPr>
            <a:lstStyle/>
            <a:p>
              <a:r>
                <a:rPr lang="en-US" b="1" dirty="0" smtClean="0">
                  <a:latin typeface="Courier" charset="0"/>
                  <a:ea typeface="Courier" charset="0"/>
                  <a:cs typeface="Courier" charset="0"/>
                </a:rPr>
                <a:t>3</a:t>
              </a:r>
              <a:endParaRPr lang="en-US" b="1" dirty="0">
                <a:latin typeface="Courier" charset="0"/>
                <a:ea typeface="Courier" charset="0"/>
                <a:cs typeface="Courier" charset="0"/>
              </a:endParaRPr>
            </a:p>
          </p:txBody>
        </p:sp>
        <p:sp>
          <p:nvSpPr>
            <p:cNvPr id="63" name="TextBox 62"/>
            <p:cNvSpPr txBox="1"/>
            <p:nvPr/>
          </p:nvSpPr>
          <p:spPr>
            <a:xfrm>
              <a:off x="7154420" y="2607285"/>
              <a:ext cx="322524" cy="369332"/>
            </a:xfrm>
            <a:prstGeom prst="rect">
              <a:avLst/>
            </a:prstGeom>
            <a:noFill/>
          </p:spPr>
          <p:txBody>
            <a:bodyPr wrap="none" rtlCol="0">
              <a:spAutoFit/>
            </a:bodyPr>
            <a:lstStyle/>
            <a:p>
              <a:r>
                <a:rPr lang="en-US" b="1" dirty="0" smtClean="0">
                  <a:latin typeface="Courier" charset="0"/>
                  <a:ea typeface="Courier" charset="0"/>
                  <a:cs typeface="Courier" charset="0"/>
                </a:rPr>
                <a:t>1</a:t>
              </a:r>
              <a:endParaRPr lang="en-US" b="1" dirty="0">
                <a:latin typeface="Courier" charset="0"/>
                <a:ea typeface="Courier" charset="0"/>
                <a:cs typeface="Courier" charset="0"/>
              </a:endParaRPr>
            </a:p>
          </p:txBody>
        </p:sp>
        <p:cxnSp>
          <p:nvCxnSpPr>
            <p:cNvPr id="64" name="Straight Arrow Connector 63"/>
            <p:cNvCxnSpPr/>
            <p:nvPr/>
          </p:nvCxnSpPr>
          <p:spPr>
            <a:xfrm>
              <a:off x="8031097" y="3261477"/>
              <a:ext cx="657346" cy="4323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031097" y="3355157"/>
              <a:ext cx="322524" cy="369332"/>
            </a:xfrm>
            <a:prstGeom prst="rect">
              <a:avLst/>
            </a:prstGeom>
            <a:noFill/>
          </p:spPr>
          <p:txBody>
            <a:bodyPr wrap="none" rtlCol="0">
              <a:spAutoFit/>
            </a:bodyPr>
            <a:lstStyle/>
            <a:p>
              <a:r>
                <a:rPr lang="en-US" b="1" dirty="0">
                  <a:latin typeface="Courier" charset="0"/>
                  <a:ea typeface="Courier" charset="0"/>
                  <a:cs typeface="Courier" charset="0"/>
                </a:rPr>
                <a:t>2</a:t>
              </a:r>
            </a:p>
          </p:txBody>
        </p:sp>
        <p:sp>
          <p:nvSpPr>
            <p:cNvPr id="68" name="TextBox 67"/>
            <p:cNvSpPr txBox="1"/>
            <p:nvPr/>
          </p:nvSpPr>
          <p:spPr>
            <a:xfrm>
              <a:off x="8397068" y="2762047"/>
              <a:ext cx="322524" cy="369332"/>
            </a:xfrm>
            <a:prstGeom prst="rect">
              <a:avLst/>
            </a:prstGeom>
            <a:noFill/>
          </p:spPr>
          <p:txBody>
            <a:bodyPr wrap="none" rtlCol="0">
              <a:spAutoFit/>
            </a:bodyPr>
            <a:lstStyle/>
            <a:p>
              <a:r>
                <a:rPr lang="en-US" b="1" dirty="0" smtClean="0">
                  <a:latin typeface="Courier" charset="0"/>
                  <a:ea typeface="Courier" charset="0"/>
                  <a:cs typeface="Courier" charset="0"/>
                </a:rPr>
                <a:t>1</a:t>
              </a:r>
              <a:endParaRPr lang="en-US" b="1" dirty="0">
                <a:latin typeface="Courier" charset="0"/>
                <a:ea typeface="Courier" charset="0"/>
                <a:cs typeface="Courier" charset="0"/>
              </a:endParaRPr>
            </a:p>
          </p:txBody>
        </p:sp>
        <p:sp>
          <p:nvSpPr>
            <p:cNvPr id="69" name="TextBox 68"/>
            <p:cNvSpPr txBox="1"/>
            <p:nvPr/>
          </p:nvSpPr>
          <p:spPr>
            <a:xfrm>
              <a:off x="9331580" y="3558336"/>
              <a:ext cx="322524" cy="369332"/>
            </a:xfrm>
            <a:prstGeom prst="rect">
              <a:avLst/>
            </a:prstGeom>
            <a:noFill/>
          </p:spPr>
          <p:txBody>
            <a:bodyPr wrap="none" rtlCol="0">
              <a:spAutoFit/>
            </a:bodyPr>
            <a:lstStyle/>
            <a:p>
              <a:r>
                <a:rPr lang="en-US" b="1" dirty="0" smtClean="0">
                  <a:latin typeface="Courier" charset="0"/>
                  <a:ea typeface="Courier" charset="0"/>
                  <a:cs typeface="Courier" charset="0"/>
                </a:rPr>
                <a:t>3</a:t>
              </a:r>
              <a:endParaRPr lang="en-US" b="1" dirty="0">
                <a:latin typeface="Courier" charset="0"/>
                <a:ea typeface="Courier" charset="0"/>
                <a:cs typeface="Courier" charset="0"/>
              </a:endParaRPr>
            </a:p>
          </p:txBody>
        </p:sp>
        <p:sp>
          <p:nvSpPr>
            <p:cNvPr id="70" name="TextBox 69"/>
            <p:cNvSpPr txBox="1"/>
            <p:nvPr/>
          </p:nvSpPr>
          <p:spPr>
            <a:xfrm>
              <a:off x="10674119" y="3575381"/>
              <a:ext cx="322524" cy="369332"/>
            </a:xfrm>
            <a:prstGeom prst="rect">
              <a:avLst/>
            </a:prstGeom>
            <a:noFill/>
          </p:spPr>
          <p:txBody>
            <a:bodyPr wrap="none" rtlCol="0">
              <a:spAutoFit/>
            </a:bodyPr>
            <a:lstStyle/>
            <a:p>
              <a:r>
                <a:rPr lang="en-US" b="1" dirty="0" smtClean="0">
                  <a:latin typeface="Courier" charset="0"/>
                  <a:ea typeface="Courier" charset="0"/>
                  <a:cs typeface="Courier" charset="0"/>
                </a:rPr>
                <a:t>3</a:t>
              </a:r>
              <a:endParaRPr lang="en-US" b="1" dirty="0">
                <a:latin typeface="Courier" charset="0"/>
                <a:ea typeface="Courier" charset="0"/>
                <a:cs typeface="Courier" charset="0"/>
              </a:endParaRPr>
            </a:p>
          </p:txBody>
        </p:sp>
        <p:cxnSp>
          <p:nvCxnSpPr>
            <p:cNvPr id="85" name="Straight Arrow Connector 84"/>
            <p:cNvCxnSpPr/>
            <p:nvPr/>
          </p:nvCxnSpPr>
          <p:spPr>
            <a:xfrm>
              <a:off x="6604728" y="3918538"/>
              <a:ext cx="3540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6597744" y="3550096"/>
              <a:ext cx="322524" cy="369332"/>
            </a:xfrm>
            <a:prstGeom prst="rect">
              <a:avLst/>
            </a:prstGeom>
            <a:noFill/>
          </p:spPr>
          <p:txBody>
            <a:bodyPr wrap="none" rtlCol="0">
              <a:spAutoFit/>
            </a:bodyPr>
            <a:lstStyle/>
            <a:p>
              <a:r>
                <a:rPr lang="en-US" b="1" dirty="0" smtClean="0">
                  <a:latin typeface="Courier" charset="0"/>
                  <a:ea typeface="Courier" charset="0"/>
                  <a:cs typeface="Courier" charset="0"/>
                </a:rPr>
                <a:t>3</a:t>
              </a:r>
              <a:endParaRPr lang="en-US" b="1" dirty="0">
                <a:latin typeface="Courier" charset="0"/>
                <a:ea typeface="Courier" charset="0"/>
                <a:cs typeface="Courier" charset="0"/>
              </a:endParaRPr>
            </a:p>
          </p:txBody>
        </p:sp>
      </p:grpSp>
    </p:spTree>
    <p:extLst>
      <p:ext uri="{BB962C8B-B14F-4D97-AF65-F5344CB8AC3E}">
        <p14:creationId xmlns:p14="http://schemas.microsoft.com/office/powerpoint/2010/main" val="1888066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576" y="1322196"/>
            <a:ext cx="10515600" cy="4351338"/>
          </a:xfrm>
        </p:spPr>
        <p:txBody>
          <a:bodyPr/>
          <a:lstStyle/>
          <a:p>
            <a:pPr marL="0" indent="0">
              <a:lnSpc>
                <a:spcPct val="100000"/>
              </a:lnSpc>
              <a:spcBef>
                <a:spcPts val="0"/>
              </a:spcBef>
              <a:buNone/>
            </a:pPr>
            <a:r>
              <a:rPr lang="en-US" dirty="0" smtClean="0"/>
              <a:t>4. Generate consensus sequence by concatenating the bases of tags through the best path </a:t>
            </a: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5" name="Title 1"/>
          <p:cNvSpPr>
            <a:spLocks noGrp="1"/>
          </p:cNvSpPr>
          <p:nvPr>
            <p:ph type="title"/>
          </p:nvPr>
        </p:nvSpPr>
        <p:spPr>
          <a:xfrm>
            <a:off x="516576" y="262962"/>
            <a:ext cx="9488815" cy="1059234"/>
          </a:xfrm>
        </p:spPr>
        <p:txBody>
          <a:bodyPr>
            <a:normAutofit fontScale="90000"/>
          </a:bodyPr>
          <a:lstStyle/>
          <a:p>
            <a:r>
              <a:rPr lang="en-US" dirty="0" smtClean="0"/>
              <a:t>FALCON-sense for read consensus calling</a:t>
            </a:r>
            <a:endParaRPr lang="en-US" dirty="0"/>
          </a:p>
        </p:txBody>
      </p:sp>
      <p:graphicFrame>
        <p:nvGraphicFramePr>
          <p:cNvPr id="46" name="Table 45"/>
          <p:cNvGraphicFramePr>
            <a:graphicFrameLocks noGrp="1"/>
          </p:cNvGraphicFramePr>
          <p:nvPr>
            <p:extLst>
              <p:ext uri="{D42A27DB-BD31-4B8C-83A1-F6EECF244321}">
                <p14:modId xmlns:p14="http://schemas.microsoft.com/office/powerpoint/2010/main" val="1255271385"/>
              </p:ext>
            </p:extLst>
          </p:nvPr>
        </p:nvGraphicFramePr>
        <p:xfrm>
          <a:off x="3311237" y="4492479"/>
          <a:ext cx="4578639" cy="1978230"/>
        </p:xfrm>
        <a:graphic>
          <a:graphicData uri="http://schemas.openxmlformats.org/drawingml/2006/table">
            <a:tbl>
              <a:tblPr bandRow="1">
                <a:tableStyleId>{7E9639D4-E3E2-4D34-9284-5A2195B3D0D7}</a:tableStyleId>
              </a:tblPr>
              <a:tblGrid>
                <a:gridCol w="2726524"/>
                <a:gridCol w="1852115"/>
              </a:tblGrid>
              <a:tr h="395646">
                <a:tc>
                  <a:txBody>
                    <a:bodyPr/>
                    <a:lstStyle/>
                    <a:p>
                      <a:pPr algn="r"/>
                      <a:r>
                        <a:rPr lang="en-US" dirty="0" smtClean="0">
                          <a:latin typeface="Courier" charset="0"/>
                          <a:ea typeface="Courier" charset="0"/>
                          <a:cs typeface="Courier" charset="0"/>
                        </a:rPr>
                        <a:t>seed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ATATTAGGC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1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ATATACGGC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2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ATATACGGC</a:t>
                      </a:r>
                      <a:endParaRPr lang="en-US" dirty="0">
                        <a:latin typeface="Courier" charset="0"/>
                        <a:ea typeface="Courier" charset="0"/>
                        <a:cs typeface="Courier" charset="0"/>
                      </a:endParaRPr>
                    </a:p>
                  </a:txBody>
                  <a:tcPr anchor="ctr"/>
                </a:tc>
              </a:tr>
              <a:tr h="395646">
                <a:tc>
                  <a:txBody>
                    <a:bodyPr/>
                    <a:lstStyle/>
                    <a:p>
                      <a:pPr algn="r"/>
                      <a:r>
                        <a:rPr lang="en-US" dirty="0" smtClean="0">
                          <a:latin typeface="Courier" charset="0"/>
                          <a:ea typeface="Courier" charset="0"/>
                          <a:cs typeface="Courier" charset="0"/>
                        </a:rPr>
                        <a:t>read 3 =</a:t>
                      </a:r>
                      <a:endParaRPr lang="en-US" dirty="0">
                        <a:latin typeface="Courier" charset="0"/>
                        <a:ea typeface="Courier" charset="0"/>
                        <a:cs typeface="Courier" charset="0"/>
                      </a:endParaRPr>
                    </a:p>
                  </a:txBody>
                  <a:tcPr anchor="ctr"/>
                </a:tc>
                <a:tc>
                  <a:txBody>
                    <a:bodyPr/>
                    <a:lstStyle/>
                    <a:p>
                      <a:r>
                        <a:rPr lang="en-US" dirty="0" smtClean="0">
                          <a:latin typeface="Courier" charset="0"/>
                          <a:ea typeface="Courier" charset="0"/>
                          <a:cs typeface="Courier" charset="0"/>
                        </a:rPr>
                        <a:t>ATCATCCGGC</a:t>
                      </a:r>
                      <a:endParaRPr lang="en-US" dirty="0">
                        <a:latin typeface="Courier" charset="0"/>
                        <a:ea typeface="Courier" charset="0"/>
                        <a:cs typeface="Courier" charset="0"/>
                      </a:endParaRPr>
                    </a:p>
                  </a:txBody>
                  <a:tcPr anchor="ctr"/>
                </a:tc>
              </a:tr>
              <a:tr h="395646">
                <a:tc>
                  <a:txBody>
                    <a:bodyPr/>
                    <a:lstStyle/>
                    <a:p>
                      <a:pPr algn="r"/>
                      <a:r>
                        <a:rPr lang="en-US" b="1" dirty="0" smtClean="0">
                          <a:latin typeface="Courier" charset="0"/>
                          <a:ea typeface="Courier" charset="0"/>
                          <a:cs typeface="Courier" charset="0"/>
                        </a:rPr>
                        <a:t>read consensus =</a:t>
                      </a:r>
                      <a:endParaRPr lang="en-US" b="1" dirty="0">
                        <a:latin typeface="Courier" charset="0"/>
                        <a:ea typeface="Courier" charset="0"/>
                        <a:cs typeface="Courier" charset="0"/>
                      </a:endParaRPr>
                    </a:p>
                  </a:txBody>
                  <a:tcPr anchor="ctr"/>
                </a:tc>
                <a:tc>
                  <a:txBody>
                    <a:bodyPr/>
                    <a:lstStyle/>
                    <a:p>
                      <a:r>
                        <a:rPr lang="en-US" b="1" dirty="0" smtClean="0">
                          <a:latin typeface="Courier" charset="0"/>
                          <a:ea typeface="Courier" charset="0"/>
                          <a:cs typeface="Courier" charset="0"/>
                        </a:rPr>
                        <a:t>ATATACGGC</a:t>
                      </a:r>
                      <a:endParaRPr lang="en-US" b="1" dirty="0">
                        <a:latin typeface="Courier" charset="0"/>
                        <a:ea typeface="Courier" charset="0"/>
                        <a:cs typeface="Courier" charset="0"/>
                      </a:endParaRPr>
                    </a:p>
                  </a:txBody>
                  <a:tcPr anchor="ctr"/>
                </a:tc>
              </a:tr>
            </a:tbl>
          </a:graphicData>
        </a:graphic>
      </p:graphicFrame>
      <p:grpSp>
        <p:nvGrpSpPr>
          <p:cNvPr id="61" name="Group 60"/>
          <p:cNvGrpSpPr/>
          <p:nvPr/>
        </p:nvGrpSpPr>
        <p:grpSpPr>
          <a:xfrm>
            <a:off x="121306" y="2235211"/>
            <a:ext cx="11891171" cy="1869475"/>
            <a:chOff x="121306" y="2235211"/>
            <a:chExt cx="11891171" cy="1869475"/>
          </a:xfrm>
        </p:grpSpPr>
        <p:sp>
          <p:nvSpPr>
            <p:cNvPr id="7" name="Rectangle 6"/>
            <p:cNvSpPr/>
            <p:nvPr/>
          </p:nvSpPr>
          <p:spPr>
            <a:xfrm>
              <a:off x="121306" y="3725963"/>
              <a:ext cx="950044"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0:0:A:A</a:t>
              </a:r>
              <a:endParaRPr lang="en-US" sz="1400" dirty="0">
                <a:latin typeface="Courier" charset="0"/>
                <a:ea typeface="Courier" charset="0"/>
                <a:cs typeface="Courier" charset="0"/>
              </a:endParaRPr>
            </a:p>
          </p:txBody>
        </p:sp>
        <p:sp>
          <p:nvSpPr>
            <p:cNvPr id="8" name="Rectangle 7"/>
            <p:cNvSpPr/>
            <p:nvPr/>
          </p:nvSpPr>
          <p:spPr>
            <a:xfrm>
              <a:off x="1455606" y="3732006"/>
              <a:ext cx="995083" cy="34962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1:0:T:T</a:t>
              </a:r>
              <a:endParaRPr lang="en-US" sz="1400" dirty="0">
                <a:latin typeface="Courier" charset="0"/>
                <a:ea typeface="Courier" charset="0"/>
                <a:cs typeface="Courier" charset="0"/>
              </a:endParaRPr>
            </a:p>
          </p:txBody>
        </p:sp>
        <p:sp>
          <p:nvSpPr>
            <p:cNvPr id="9" name="Rectangle 8"/>
            <p:cNvSpPr/>
            <p:nvPr/>
          </p:nvSpPr>
          <p:spPr>
            <a:xfrm>
              <a:off x="1501581" y="2956568"/>
              <a:ext cx="995083" cy="349622"/>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1:1:-:C</a:t>
              </a:r>
              <a:endParaRPr lang="en-US" sz="1400" dirty="0">
                <a:latin typeface="Courier" charset="0"/>
                <a:ea typeface="Courier" charset="0"/>
                <a:cs typeface="Courier" charset="0"/>
              </a:endParaRPr>
            </a:p>
          </p:txBody>
        </p:sp>
        <p:sp>
          <p:nvSpPr>
            <p:cNvPr id="10" name="Rectangle 9"/>
            <p:cNvSpPr/>
            <p:nvPr/>
          </p:nvSpPr>
          <p:spPr>
            <a:xfrm>
              <a:off x="2831041" y="3732006"/>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2:0:A:A</a:t>
              </a:r>
              <a:endParaRPr lang="en-US" sz="1400" dirty="0">
                <a:latin typeface="Courier" charset="0"/>
                <a:ea typeface="Courier" charset="0"/>
                <a:cs typeface="Courier" charset="0"/>
              </a:endParaRPr>
            </a:p>
          </p:txBody>
        </p:sp>
        <p:sp>
          <p:nvSpPr>
            <p:cNvPr id="11" name="Rectangle 10"/>
            <p:cNvSpPr/>
            <p:nvPr/>
          </p:nvSpPr>
          <p:spPr>
            <a:xfrm>
              <a:off x="4221802" y="3732006"/>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3:0:T:T</a:t>
              </a:r>
              <a:endParaRPr lang="en-US" sz="1400" dirty="0">
                <a:latin typeface="Courier" charset="0"/>
                <a:ea typeface="Courier" charset="0"/>
                <a:cs typeface="Courier" charset="0"/>
              </a:endParaRPr>
            </a:p>
          </p:txBody>
        </p:sp>
        <p:sp>
          <p:nvSpPr>
            <p:cNvPr id="12" name="Rectangle 11"/>
            <p:cNvSpPr/>
            <p:nvPr/>
          </p:nvSpPr>
          <p:spPr>
            <a:xfrm>
              <a:off x="5581911" y="3741617"/>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4:0:T:-</a:t>
              </a:r>
              <a:endParaRPr lang="en-US" sz="1400" dirty="0">
                <a:latin typeface="Courier" charset="0"/>
                <a:ea typeface="Courier" charset="0"/>
                <a:cs typeface="Courier" charset="0"/>
              </a:endParaRPr>
            </a:p>
          </p:txBody>
        </p:sp>
        <p:sp>
          <p:nvSpPr>
            <p:cNvPr id="13" name="Rectangle 12"/>
            <p:cNvSpPr/>
            <p:nvPr/>
          </p:nvSpPr>
          <p:spPr>
            <a:xfrm>
              <a:off x="6945778" y="3741617"/>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5:0:A:A</a:t>
              </a:r>
              <a:endParaRPr lang="en-US" sz="1400" dirty="0">
                <a:latin typeface="Courier" charset="0"/>
                <a:ea typeface="Courier" charset="0"/>
                <a:cs typeface="Courier" charset="0"/>
              </a:endParaRPr>
            </a:p>
          </p:txBody>
        </p:sp>
        <p:sp>
          <p:nvSpPr>
            <p:cNvPr id="14" name="Rectangle 13"/>
            <p:cNvSpPr/>
            <p:nvPr/>
          </p:nvSpPr>
          <p:spPr>
            <a:xfrm>
              <a:off x="6945777" y="2992088"/>
              <a:ext cx="995083" cy="349622"/>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5:1:-:C</a:t>
              </a:r>
              <a:endParaRPr lang="en-US" sz="1400" dirty="0">
                <a:latin typeface="Courier" charset="0"/>
                <a:ea typeface="Courier" charset="0"/>
                <a:cs typeface="Courier" charset="0"/>
              </a:endParaRPr>
            </a:p>
          </p:txBody>
        </p:sp>
        <p:sp>
          <p:nvSpPr>
            <p:cNvPr id="15" name="Rectangle 14"/>
            <p:cNvSpPr/>
            <p:nvPr/>
          </p:nvSpPr>
          <p:spPr>
            <a:xfrm>
              <a:off x="6966666" y="2235211"/>
              <a:ext cx="995083" cy="349622"/>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Courier" charset="0"/>
                  <a:ea typeface="Courier" charset="0"/>
                  <a:cs typeface="Courier" charset="0"/>
                </a:rPr>
                <a:t>5:2:-:C</a:t>
              </a:r>
              <a:endParaRPr lang="en-US" sz="1400" dirty="0">
                <a:latin typeface="Courier" charset="0"/>
                <a:ea typeface="Courier" charset="0"/>
                <a:cs typeface="Courier" charset="0"/>
              </a:endParaRPr>
            </a:p>
          </p:txBody>
        </p:sp>
        <p:sp>
          <p:nvSpPr>
            <p:cNvPr id="16" name="Rectangle 15"/>
            <p:cNvSpPr/>
            <p:nvPr/>
          </p:nvSpPr>
          <p:spPr>
            <a:xfrm>
              <a:off x="8304628" y="3741617"/>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Courier" charset="0"/>
                  <a:ea typeface="Courier" charset="0"/>
                  <a:cs typeface="Courier" charset="0"/>
                </a:rPr>
                <a:t>6:0:G:G</a:t>
              </a:r>
              <a:endParaRPr lang="en-US" sz="1400" dirty="0">
                <a:latin typeface="Courier" charset="0"/>
                <a:ea typeface="Courier" charset="0"/>
                <a:cs typeface="Courier" charset="0"/>
              </a:endParaRPr>
            </a:p>
          </p:txBody>
        </p:sp>
        <p:sp>
          <p:nvSpPr>
            <p:cNvPr id="17" name="Rectangle 16"/>
            <p:cNvSpPr/>
            <p:nvPr/>
          </p:nvSpPr>
          <p:spPr>
            <a:xfrm>
              <a:off x="9664737" y="3741617"/>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7:0:G:G</a:t>
              </a:r>
              <a:endParaRPr lang="en-US" sz="1400" dirty="0">
                <a:latin typeface="Courier" charset="0"/>
                <a:ea typeface="Courier" charset="0"/>
                <a:cs typeface="Courier" charset="0"/>
              </a:endParaRPr>
            </a:p>
          </p:txBody>
        </p:sp>
        <p:sp>
          <p:nvSpPr>
            <p:cNvPr id="18" name="Rectangle 17"/>
            <p:cNvSpPr/>
            <p:nvPr/>
          </p:nvSpPr>
          <p:spPr>
            <a:xfrm>
              <a:off x="11017394" y="3755064"/>
              <a:ext cx="995083" cy="3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Courier" charset="0"/>
                  <a:ea typeface="Courier" charset="0"/>
                  <a:cs typeface="Courier" charset="0"/>
                </a:rPr>
                <a:t>8:0:C:C</a:t>
              </a:r>
              <a:endParaRPr lang="en-US" sz="1400" dirty="0">
                <a:latin typeface="Courier" charset="0"/>
                <a:ea typeface="Courier" charset="0"/>
                <a:cs typeface="Courier" charset="0"/>
              </a:endParaRPr>
            </a:p>
          </p:txBody>
        </p:sp>
        <p:cxnSp>
          <p:nvCxnSpPr>
            <p:cNvPr id="19" name="Straight Arrow Connector 18"/>
            <p:cNvCxnSpPr/>
            <p:nvPr/>
          </p:nvCxnSpPr>
          <p:spPr>
            <a:xfrm>
              <a:off x="1084797" y="3900774"/>
              <a:ext cx="3540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473172" y="3916428"/>
              <a:ext cx="3540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54317" y="3920333"/>
              <a:ext cx="3540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227873" y="3915205"/>
              <a:ext cx="354038" cy="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90441" y="3944713"/>
              <a:ext cx="354038" cy="0"/>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320978" y="3911468"/>
              <a:ext cx="3540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0663356" y="3931266"/>
              <a:ext cx="3540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611682" y="3241031"/>
              <a:ext cx="663113" cy="464081"/>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456765" y="3368604"/>
              <a:ext cx="1" cy="3493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066434" y="2539414"/>
              <a:ext cx="735735" cy="1154373"/>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999682" y="3344409"/>
              <a:ext cx="1" cy="349378"/>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7464208" y="2620732"/>
              <a:ext cx="1" cy="349378"/>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031097" y="3261477"/>
              <a:ext cx="657346" cy="4323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050643" y="3250280"/>
              <a:ext cx="973259" cy="4409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160579" y="3257250"/>
              <a:ext cx="894603" cy="4155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097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3010</TotalTime>
  <Words>1817</Words>
  <Application>Microsoft Macintosh PowerPoint</Application>
  <PresentationFormat>Widescreen</PresentationFormat>
  <Paragraphs>358</Paragraphs>
  <Slides>29</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Calibri</vt:lpstr>
      <vt:lpstr>Courier</vt:lpstr>
      <vt:lpstr>Helvetica Neue</vt:lpstr>
      <vt:lpstr>Helvetica Neue Light</vt:lpstr>
      <vt:lpstr>Mangal</vt:lpstr>
      <vt:lpstr>Times</vt:lpstr>
      <vt:lpstr>Arial</vt:lpstr>
      <vt:lpstr>Office Theme</vt:lpstr>
      <vt:lpstr>FALCON &amp; FALCON-Unzip</vt:lpstr>
      <vt:lpstr>Phased Diploid Genome Assembly</vt:lpstr>
      <vt:lpstr>Useful definitions</vt:lpstr>
      <vt:lpstr>PowerPoint Presentation</vt:lpstr>
      <vt:lpstr>FALCON</vt:lpstr>
      <vt:lpstr>FALCON-sense for read consensus calling</vt:lpstr>
      <vt:lpstr>FALCON-sense for read consensus calling</vt:lpstr>
      <vt:lpstr>FALCON-sense for read consensus calling</vt:lpstr>
      <vt:lpstr>FALCON-sense for read consensus calling</vt:lpstr>
      <vt:lpstr>daligner for finding read overlaps</vt:lpstr>
      <vt:lpstr>String graph</vt:lpstr>
      <vt:lpstr>Directed string graph construction</vt:lpstr>
      <vt:lpstr>Graph reduction</vt:lpstr>
      <vt:lpstr>PowerPoint Presentation</vt:lpstr>
      <vt:lpstr>PowerPoint Presentation</vt:lpstr>
      <vt:lpstr>Haplotype-fused assembly</vt:lpstr>
      <vt:lpstr>FALCON-Unzip</vt:lpstr>
      <vt:lpstr>Re-map raw reads</vt:lpstr>
      <vt:lpstr>Call heterozygous SNPs</vt:lpstr>
      <vt:lpstr>Phase – assign SNPs to haplotypes</vt:lpstr>
      <vt:lpstr>Unzipping</vt:lpstr>
      <vt:lpstr>Quiver algorithm</vt:lpstr>
      <vt:lpstr>FALCON-Unzip Example</vt:lpstr>
      <vt:lpstr>Recap</vt:lpstr>
      <vt:lpstr>PowerPoint Presentation</vt:lpstr>
      <vt:lpstr>Performance</vt:lpstr>
      <vt:lpstr>PowerPoint Presentation</vt:lpstr>
      <vt:lpstr>PowerPoint Presentation</vt:lpstr>
      <vt:lpstr>Overall FALCON schematic</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FALCON &amp; FALCON-Unzip</dc:title>
  <dc:creator>Emily Lo</dc:creator>
  <cp:lastModifiedBy>Emily Lo</cp:lastModifiedBy>
  <cp:revision>95</cp:revision>
  <dcterms:created xsi:type="dcterms:W3CDTF">2017-04-11T17:26:54Z</dcterms:created>
  <dcterms:modified xsi:type="dcterms:W3CDTF">2017-08-10T13:02:46Z</dcterms:modified>
</cp:coreProperties>
</file>